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8" r:id="rId15"/>
    <p:sldId id="287" r:id="rId16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E8C5D3-AA15-4781-B192-4B48208DE40C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4156DD-B4E9-4B6D-995B-0E43391119E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0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A1B7D-BEE2-4CD1-808B-539D2BC2D4B6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C577D-D000-4B0D-AC8A-4141D6AFFD28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9EFA1-C24C-45A3-8687-42AA2436C416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E5362-50AB-4864-BE8A-E4CA52347479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59927-835E-41EF-B7EA-11B2E844AB6E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7973A-7C86-4788-BA24-B64FFFAEB123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88766-346B-400E-A85B-ECB659D7D526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EEC81-3118-455B-8344-C7D1DD667DBC}" type="slidenum">
              <a:rPr lang="en-US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18C7A-6ABD-4585-AD95-A0D62302F276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49156-4E07-4C66-8509-C65D9617EF17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F0EC5-52AA-404C-99AC-11BAACEE191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28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10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416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85738"/>
          </a:xfrm>
          <a:prstGeom prst="rect">
            <a:avLst/>
          </a:prstGeom>
          <a:gradFill rotWithShape="0">
            <a:gsLst>
              <a:gs pos="0">
                <a:srgbClr val="0907A2"/>
              </a:gs>
              <a:gs pos="100000">
                <a:srgbClr val="0907A2">
                  <a:gamma/>
                  <a:tint val="1764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12192000" cy="185738"/>
          </a:xfrm>
          <a:prstGeom prst="rect">
            <a:avLst/>
          </a:prstGeom>
          <a:gradFill rotWithShape="0">
            <a:gsLst>
              <a:gs pos="0">
                <a:srgbClr val="0907A2">
                  <a:gamma/>
                  <a:tint val="17647"/>
                  <a:invGamma/>
                </a:srgbClr>
              </a:gs>
              <a:gs pos="100000">
                <a:srgbClr val="0907A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logo dorado_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0" y="5815807"/>
            <a:ext cx="812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6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507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11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359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677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76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450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442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335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D681-0E18-4DA4-84DB-91A3160C820D}" type="datetimeFigureOut">
              <a:rPr lang="es-SV" smtClean="0"/>
              <a:t>9/6/2020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3C3B-5CD7-4FCD-BE93-053A22F1452F}" type="slidenum">
              <a:rPr lang="es-SV" smtClean="0"/>
              <a:t>‹#›</a:t>
            </a:fld>
            <a:endParaRPr lang="es-SV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85738"/>
          </a:xfrm>
          <a:prstGeom prst="rect">
            <a:avLst/>
          </a:prstGeom>
          <a:gradFill rotWithShape="0">
            <a:gsLst>
              <a:gs pos="0">
                <a:srgbClr val="0907A2"/>
              </a:gs>
              <a:gs pos="100000">
                <a:srgbClr val="0907A2">
                  <a:gamma/>
                  <a:tint val="1764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12192000" cy="185738"/>
          </a:xfrm>
          <a:prstGeom prst="rect">
            <a:avLst/>
          </a:prstGeom>
          <a:gradFill rotWithShape="0">
            <a:gsLst>
              <a:gs pos="0">
                <a:srgbClr val="0907A2">
                  <a:gamma/>
                  <a:tint val="17647"/>
                  <a:invGamma/>
                </a:srgbClr>
              </a:gs>
              <a:gs pos="100000">
                <a:srgbClr val="0907A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logo dorado_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76000" y="5815807"/>
            <a:ext cx="812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2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463" y="5903914"/>
            <a:ext cx="709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740297" y="188913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b="1">
                <a:solidFill>
                  <a:srgbClr val="07058E"/>
                </a:solidFill>
                <a:latin typeface="Garamond" pitchFamily="18" charset="0"/>
              </a:rPr>
              <a:t>Semana de Orientación</a:t>
            </a:r>
            <a:endParaRPr lang="en-US" b="1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Text Box 18"/>
          <p:cNvSpPr txBox="1">
            <a:spLocks noChangeArrowheads="1"/>
          </p:cNvSpPr>
          <p:nvPr/>
        </p:nvSpPr>
        <p:spPr bwMode="auto">
          <a:xfrm>
            <a:off x="3282951" y="2349500"/>
            <a:ext cx="5776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3200" b="1">
                <a:solidFill>
                  <a:srgbClr val="07058E"/>
                </a:solidFill>
                <a:latin typeface="Garamond" pitchFamily="18" charset="0"/>
              </a:rPr>
              <a:t>Sobre el Reglamento Académico</a:t>
            </a:r>
          </a:p>
          <a:p>
            <a:pPr algn="ctr"/>
            <a:r>
              <a:rPr lang="es-SV" sz="3200" b="1">
                <a:solidFill>
                  <a:srgbClr val="07058E"/>
                </a:solidFill>
                <a:latin typeface="Garamond" pitchFamily="18" charset="0"/>
              </a:rPr>
              <a:t> y la Disciplina en ESEN</a:t>
            </a:r>
            <a:endParaRPr lang="en-US" sz="3200" b="1">
              <a:solidFill>
                <a:srgbClr val="07058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908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28646" r="13482" b="40972"/>
          <a:stretch/>
        </p:blipFill>
        <p:spPr bwMode="auto">
          <a:xfrm>
            <a:off x="1631504" y="3284730"/>
            <a:ext cx="8915400" cy="21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hrmsroundtable.com/wp-content/uploads/2012/03/TeamWor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b="4597"/>
          <a:stretch/>
        </p:blipFill>
        <p:spPr bwMode="auto">
          <a:xfrm>
            <a:off x="5124772" y="1162547"/>
            <a:ext cx="2267372" cy="20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5547" y="5602310"/>
            <a:ext cx="60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Este tema se profundizará en la charla del Jueves 21 de Junio</a:t>
            </a:r>
          </a:p>
        </p:txBody>
      </p:sp>
    </p:spTree>
    <p:extLst>
      <p:ext uri="{BB962C8B-B14F-4D97-AF65-F5344CB8AC3E}">
        <p14:creationId xmlns:p14="http://schemas.microsoft.com/office/powerpoint/2010/main" val="33560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084389" y="804864"/>
            <a:ext cx="21875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Revisión de Exámenes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554538" y="1049338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667376" y="685800"/>
            <a:ext cx="4619625" cy="47089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Todo dentro de un plazo de </a:t>
            </a:r>
            <a:r>
              <a:rPr kumimoji="1" lang="es-SV" sz="2000" b="1" dirty="0">
                <a:solidFill>
                  <a:schemeClr val="accent2"/>
                </a:solidFill>
                <a:latin typeface="Garamond" pitchFamily="18" charset="0"/>
              </a:rPr>
              <a:t>5 días hábiles</a:t>
            </a:r>
            <a:r>
              <a:rPr kumimoji="1" lang="es-SV" sz="2000" dirty="0">
                <a:latin typeface="Garamond" pitchFamily="18" charset="0"/>
              </a:rPr>
              <a:t> posteriores al de la comunicación de los resultados.</a:t>
            </a:r>
          </a:p>
          <a:p>
            <a:pPr marL="495300" indent="-495300">
              <a:buFont typeface="Wingdings" pitchFamily="2" charset="2"/>
              <a:buChar char="§"/>
            </a:pPr>
            <a:endParaRPr kumimoji="1" lang="es-SV" sz="2000" dirty="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La solicitud de revisión debe presentarse en el formulario respectivo a cada docente, pero en el caso de exámenes parciales y finales, en Registro Académico. </a:t>
            </a:r>
          </a:p>
          <a:p>
            <a:pPr marL="495300" indent="-495300">
              <a:buFont typeface="Wingdings" pitchFamily="2" charset="2"/>
              <a:buChar char="§"/>
            </a:pPr>
            <a:endParaRPr kumimoji="1" lang="es-SV" sz="2000" dirty="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Para Exámenes Finales: El plazo para la recepción de estas solicitudes de revisión en Registro Académico es de </a:t>
            </a:r>
            <a:r>
              <a:rPr kumimoji="1" lang="es-SV" sz="2000" b="1" dirty="0">
                <a:solidFill>
                  <a:schemeClr val="accent2"/>
                </a:solidFill>
                <a:latin typeface="Garamond" pitchFamily="18" charset="0"/>
              </a:rPr>
              <a:t>5 días hábiles</a:t>
            </a:r>
            <a:r>
              <a:rPr kumimoji="1" lang="es-SV" sz="2000" dirty="0">
                <a:latin typeface="Garamond" pitchFamily="18" charset="0"/>
              </a:rPr>
              <a:t> luego de iniciado el siguiente ciclo del año académico.</a:t>
            </a:r>
          </a:p>
        </p:txBody>
      </p:sp>
    </p:spTree>
    <p:extLst>
      <p:ext uri="{BB962C8B-B14F-4D97-AF65-F5344CB8AC3E}">
        <p14:creationId xmlns:p14="http://schemas.microsoft.com/office/powerpoint/2010/main" val="83497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Sobre la Asistencia a Clases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063751" y="731839"/>
            <a:ext cx="21875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Política de Asistencia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322763" y="976313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33588" y="2366964"/>
            <a:ext cx="1905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 dirty="0">
                <a:solidFill>
                  <a:srgbClr val="07058E"/>
                </a:solidFill>
                <a:latin typeface="Garamond" pitchFamily="18" charset="0"/>
              </a:rPr>
              <a:t>Máximo de </a:t>
            </a:r>
          </a:p>
          <a:p>
            <a:pPr marL="457200" indent="-457200"/>
            <a:r>
              <a:rPr kumimoji="1" lang="es-SV" sz="2000" b="1" dirty="0">
                <a:solidFill>
                  <a:srgbClr val="07058E"/>
                </a:solidFill>
                <a:latin typeface="Garamond" pitchFamily="18" charset="0"/>
              </a:rPr>
              <a:t>Inasistencias </a:t>
            </a:r>
          </a:p>
          <a:p>
            <a:pPr marL="457200" indent="-457200"/>
            <a:r>
              <a:rPr kumimoji="1" lang="es-SV" sz="2000" b="1" dirty="0">
                <a:solidFill>
                  <a:srgbClr val="07058E"/>
                </a:solidFill>
                <a:latin typeface="Garamond" pitchFamily="18" charset="0"/>
              </a:rPr>
              <a:t>Permitidas</a:t>
            </a:r>
            <a:endParaRPr kumimoji="1" lang="en-US" sz="2000" b="1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337051" y="2763838"/>
            <a:ext cx="842963" cy="228600"/>
          </a:xfrm>
          <a:custGeom>
            <a:avLst/>
            <a:gdLst>
              <a:gd name="T0" fmla="*/ 632222 w 21600"/>
              <a:gd name="T1" fmla="*/ 0 h 21600"/>
              <a:gd name="T2" fmla="*/ 0 w 21600"/>
              <a:gd name="T3" fmla="*/ 114300 h 21600"/>
              <a:gd name="T4" fmla="*/ 632222 w 21600"/>
              <a:gd name="T5" fmla="*/ 228600 h 21600"/>
              <a:gd name="T6" fmla="*/ 842963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691187" y="87397"/>
            <a:ext cx="4772025" cy="1846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Primer Año: </a:t>
            </a:r>
            <a:r>
              <a:rPr kumimoji="1" lang="es-SV" sz="2000" b="1" u="sng" dirty="0">
                <a:solidFill>
                  <a:schemeClr val="accent2"/>
                </a:solidFill>
                <a:latin typeface="Garamond" pitchFamily="18" charset="0"/>
              </a:rPr>
              <a:t>Asistencia Obligatoria</a:t>
            </a:r>
            <a:r>
              <a:rPr kumimoji="1" lang="es-SV" sz="20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kumimoji="1" lang="es-SV" sz="1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Después de 10 minutos de iniciada la clase, </a:t>
            </a:r>
            <a:r>
              <a:rPr kumimoji="1" lang="es-SV" sz="2000" i="1" dirty="0">
                <a:latin typeface="Garamond" pitchFamily="18" charset="0"/>
              </a:rPr>
              <a:t>no se permite el ingreso de los alumnos (en caso presencial)</a:t>
            </a:r>
            <a:r>
              <a:rPr kumimoji="1" lang="es-SV" sz="2000" dirty="0">
                <a:latin typeface="Garamond" pitchFamily="18" charset="0"/>
              </a:rPr>
              <a:t>. Quien abandone el salón de clases, </a:t>
            </a:r>
            <a:r>
              <a:rPr kumimoji="1" lang="es-SV" sz="2000" i="1" dirty="0">
                <a:latin typeface="Garamond" pitchFamily="18" charset="0"/>
              </a:rPr>
              <a:t>no podrá reingresar.</a:t>
            </a:r>
            <a:endParaRPr kumimoji="1" lang="en-US" sz="1200" i="1" dirty="0">
              <a:latin typeface="Garamond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691187" y="1886955"/>
            <a:ext cx="5822526" cy="49398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b="1" dirty="0">
                <a:solidFill>
                  <a:schemeClr val="accent2"/>
                </a:solidFill>
                <a:latin typeface="Garamond" pitchFamily="18" charset="0"/>
              </a:rPr>
              <a:t>20% del total de clases durante todo un trimestre por materia</a:t>
            </a:r>
            <a:r>
              <a:rPr kumimoji="1" lang="es-SV" sz="20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kumimoji="1" lang="es-SV" sz="15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u="sng" dirty="0">
                <a:latin typeface="Garamond" pitchFamily="18" charset="0"/>
              </a:rPr>
              <a:t>Para que una excusa sea válida</a:t>
            </a:r>
            <a:r>
              <a:rPr kumimoji="1" lang="es-SV" sz="2000" dirty="0">
                <a:latin typeface="Garamond" pitchFamily="18" charset="0"/>
              </a:rPr>
              <a:t>, esta debe presentarse en el formulario respectivo al docente, si sólo se ha faltado a actividades con la(el) misma(o). Si las actividades a las que no se participe son con más de una(un) docente se debe presentar a la asistente de decanos dentro de un plazo de </a:t>
            </a:r>
            <a:r>
              <a:rPr kumimoji="1" lang="es-SV" sz="2000" b="1" dirty="0">
                <a:solidFill>
                  <a:srgbClr val="0907A2"/>
                </a:solidFill>
                <a:latin typeface="Garamond" pitchFamily="18" charset="0"/>
              </a:rPr>
              <a:t>5 días hábiles</a:t>
            </a:r>
            <a:r>
              <a:rPr kumimoji="1" lang="es-SV" sz="2000" dirty="0">
                <a:latin typeface="Garamond" pitchFamily="18" charset="0"/>
              </a:rPr>
              <a:t> posteriores a la inasistencia.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s-ES" sz="1600" dirty="0"/>
              <a:t>No se computarán los días de inasistencia si la misma es causada por justo impedimento debidamente justificado, ante el decano que tenga a su cargo la coordinación del primer año, quien resolverá y hará saber lo resuelto a los docentes</a:t>
            </a:r>
            <a:endParaRPr kumimoji="1" lang="es-SV" sz="11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Ejemplo: En un curso con 30 clases, ¿cuál es el máximo de inasistencias permitidas?</a:t>
            </a:r>
            <a:endParaRPr kumimoji="1" lang="en-US" sz="2000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36754"/>
          <a:stretch/>
        </p:blipFill>
        <p:spPr bwMode="auto">
          <a:xfrm>
            <a:off x="1780993" y="4005065"/>
            <a:ext cx="3629767" cy="208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  <p:bldP spid="35846" grpId="0"/>
      <p:bldP spid="35847" grpId="0" animBg="1"/>
      <p:bldP spid="35850" grpId="0"/>
      <p:bldP spid="358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En el Supuesto de Reprobación de Materias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37027" y="896467"/>
            <a:ext cx="842963" cy="228600"/>
          </a:xfrm>
          <a:custGeom>
            <a:avLst/>
            <a:gdLst>
              <a:gd name="T0" fmla="*/ 632222 w 21600"/>
              <a:gd name="T1" fmla="*/ 0 h 21600"/>
              <a:gd name="T2" fmla="*/ 0 w 21600"/>
              <a:gd name="T3" fmla="*/ 114300 h 21600"/>
              <a:gd name="T4" fmla="*/ 632222 w 21600"/>
              <a:gd name="T5" fmla="*/ 228600 h 21600"/>
              <a:gd name="T6" fmla="*/ 842963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23914" y="764705"/>
            <a:ext cx="3313112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Estudiantes que reprueben 3 o más materias en Primer o Segundo Ciclo de Primer Año (ó 2 y 2 en cada ciclo)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888088" y="764704"/>
            <a:ext cx="4608512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kumimoji="1" lang="es-SV" sz="2000" u="sng" dirty="0">
                <a:solidFill>
                  <a:srgbClr val="0907A2"/>
                </a:solidFill>
                <a:latin typeface="Garamond" pitchFamily="18" charset="0"/>
              </a:rPr>
              <a:t>Debe suspender sus estudios</a:t>
            </a:r>
            <a:r>
              <a:rPr kumimoji="1" lang="es-SV" sz="20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AutoNum type="alphaLcParenR"/>
            </a:pPr>
            <a:endParaRPr kumimoji="1" lang="es-SV" sz="2000" dirty="0">
              <a:latin typeface="Garamond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056758" y="2752715"/>
            <a:ext cx="842962" cy="228600"/>
          </a:xfrm>
          <a:custGeom>
            <a:avLst/>
            <a:gdLst>
              <a:gd name="T0" fmla="*/ 24673069 w 21600"/>
              <a:gd name="T1" fmla="*/ 0 h 21600"/>
              <a:gd name="T2" fmla="*/ 0 w 21600"/>
              <a:gd name="T3" fmla="*/ 1209675 h 21600"/>
              <a:gd name="T4" fmla="*/ 24673069 w 21600"/>
              <a:gd name="T5" fmla="*/ 2419350 h 21600"/>
              <a:gd name="T6" fmla="*/ 32897448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75521" y="2676516"/>
            <a:ext cx="21875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Retiro Forzoso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071170" y="2647940"/>
            <a:ext cx="4508500" cy="40934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kumimoji="1" lang="es-SV" sz="2000" dirty="0">
                <a:latin typeface="Garamond" pitchFamily="18" charset="0"/>
              </a:rPr>
              <a:t>Reprobar la misma materia 3 veces.</a:t>
            </a:r>
          </a:p>
          <a:p>
            <a:pPr marL="457200" indent="-457200">
              <a:buFont typeface="+mj-lt"/>
              <a:buAutoNum type="alphaLcParenR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kumimoji="1" lang="es-SV" sz="2000" dirty="0">
                <a:latin typeface="Garamond" pitchFamily="18" charset="0"/>
              </a:rPr>
              <a:t>Reprobar más de 8 materias.</a:t>
            </a:r>
          </a:p>
          <a:p>
            <a:pPr marL="457200" indent="-457200">
              <a:buFont typeface="+mj-lt"/>
              <a:buAutoNum type="alphaLcParenR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kumimoji="1" lang="es-SV" sz="2000" dirty="0">
                <a:latin typeface="Garamond" pitchFamily="18" charset="0"/>
              </a:rPr>
              <a:t>No aprobar las materias del </a:t>
            </a:r>
            <a:r>
              <a:rPr kumimoji="1" lang="es-SV" sz="2000" dirty="0" err="1">
                <a:latin typeface="Garamond" pitchFamily="18" charset="0"/>
              </a:rPr>
              <a:t>pénsum</a:t>
            </a:r>
            <a:r>
              <a:rPr kumimoji="1" lang="es-SV" sz="2000" dirty="0">
                <a:latin typeface="Garamond" pitchFamily="18" charset="0"/>
              </a:rPr>
              <a:t> en el plazo máximo de 8 años calendario de estudios.</a:t>
            </a:r>
          </a:p>
          <a:p>
            <a:pPr marL="457200" indent="-457200">
              <a:buFont typeface="+mj-lt"/>
              <a:buAutoNum type="alphaLcParenR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kumimoji="1" lang="es-SV" sz="2000" dirty="0">
                <a:latin typeface="Garamond" pitchFamily="18" charset="0"/>
              </a:rPr>
              <a:t>Haber sido sancionado con expulsión.</a:t>
            </a:r>
          </a:p>
          <a:p>
            <a:pPr marL="457200" indent="-457200">
              <a:buFont typeface="+mj-lt"/>
              <a:buAutoNum type="alphaLcParenR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kumimoji="1" lang="es-SV" sz="2000" dirty="0">
                <a:latin typeface="Garamond" pitchFamily="18" charset="0"/>
              </a:rPr>
              <a:t>Por incumplir con las obligaciones económicas contraídas y no mediar acuerdo para su pago a ESEN.</a:t>
            </a:r>
          </a:p>
        </p:txBody>
      </p:sp>
      <p:pic>
        <p:nvPicPr>
          <p:cNvPr id="16" name="Picture 2" descr="http://a1.phobos.apple.com/us/r1000/049/Purple/77/c5/a6/mzl.fzaksugd.320x480-75.jpg"/>
          <p:cNvPicPr>
            <a:picLocks noChangeAspect="1" noChangeArrowheads="1"/>
          </p:cNvPicPr>
          <p:nvPr/>
        </p:nvPicPr>
        <p:blipFill>
          <a:blip r:embed="rId3" cstate="print"/>
          <a:srcRect l="2363" t="26775" r="50388" b="14951"/>
          <a:stretch>
            <a:fillRect/>
          </a:stretch>
        </p:blipFill>
        <p:spPr bwMode="auto">
          <a:xfrm>
            <a:off x="9503730" y="4581128"/>
            <a:ext cx="112877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44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/>
      <p:bldP spid="50185" grpId="0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Cambio de Carrera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75521" y="901750"/>
            <a:ext cx="867816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Al final de Primer Año, o bien, antes de iniciar el Segundo Año.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B8CF2-EA64-4E0B-95A0-858A86FAB315}"/>
              </a:ext>
            </a:extLst>
          </p:cNvPr>
          <p:cNvSpPr txBox="1"/>
          <p:nvPr/>
        </p:nvSpPr>
        <p:spPr>
          <a:xfrm>
            <a:off x="707281" y="2613392"/>
            <a:ext cx="1077743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SV" sz="2000" b="1" dirty="0"/>
              <a:t>Art. 52.- </a:t>
            </a:r>
            <a:r>
              <a:rPr lang="es-SV" sz="2000" dirty="0"/>
              <a:t>El estudiante puede cambiar de opción de carrera a cuyo efecto deberá entrevistarse </a:t>
            </a:r>
          </a:p>
          <a:p>
            <a:r>
              <a:rPr lang="es-SV" sz="2000" dirty="0"/>
              <a:t>inicialmente con el decano respectivo, quien le entregará una constancia de la entrevista.</a:t>
            </a:r>
          </a:p>
          <a:p>
            <a:endParaRPr lang="es-SV" sz="2000" dirty="0"/>
          </a:p>
          <a:p>
            <a:r>
              <a:rPr lang="es-SV" sz="2000" dirty="0"/>
              <a:t>Luego de ello, deberá entrevistarse con el decano de la otra carrera a la que opte y si éste considera </a:t>
            </a:r>
          </a:p>
          <a:p>
            <a:r>
              <a:rPr lang="es-SV" sz="2000" dirty="0"/>
              <a:t>fundamentada la decisión, la aprobará y realizará los cambios pertinentes en los respectivos registros.</a:t>
            </a:r>
          </a:p>
        </p:txBody>
      </p:sp>
    </p:spTree>
    <p:extLst>
      <p:ext uri="{BB962C8B-B14F-4D97-AF65-F5344CB8AC3E}">
        <p14:creationId xmlns:p14="http://schemas.microsoft.com/office/powerpoint/2010/main" val="5108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4"/>
            <a:ext cx="914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24000" y="5497514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1400" b="1">
                <a:solidFill>
                  <a:srgbClr val="000099"/>
                </a:solidFill>
                <a:latin typeface="Garamond" charset="0"/>
              </a:rPr>
              <a:t>Fotografía cortesía de Don Ricardo Sagrera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535863" y="1012825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Font typeface="Wingdings" charset="0"/>
              <a:buNone/>
            </a:pPr>
            <a:r>
              <a:rPr lang="en-US" sz="2000" b="1">
                <a:solidFill>
                  <a:srgbClr val="000099"/>
                </a:solidFill>
                <a:latin typeface="Garamond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4278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93518" y="4079930"/>
            <a:ext cx="27445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2000" b="1" dirty="0">
                <a:solidFill>
                  <a:srgbClr val="07058E"/>
                </a:solidFill>
                <a:latin typeface="Garamond" pitchFamily="18" charset="0"/>
              </a:rPr>
              <a:t>José Everardo Rivera B.</a:t>
            </a:r>
          </a:p>
          <a:p>
            <a:pPr algn="ctr"/>
            <a:r>
              <a:rPr lang="es-SV" sz="2000" dirty="0">
                <a:solidFill>
                  <a:srgbClr val="07058E"/>
                </a:solidFill>
                <a:latin typeface="Garamond" pitchFamily="18" charset="0"/>
              </a:rPr>
              <a:t>Director General</a:t>
            </a:r>
            <a:endParaRPr lang="en-US" sz="20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35968" y="4787956"/>
            <a:ext cx="486003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Licenciatura en Economía y Negocios, ESEN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Magíster en Economía, Macroeconomía Aplicada y Políticas Públicas, Pontificia Universidad Católica de Chile</a:t>
            </a:r>
          </a:p>
          <a:p>
            <a:pPr algn="ctr"/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Master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of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Arts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in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Political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Science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, International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Relations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New York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University</a:t>
            </a:r>
            <a:endParaRPr lang="en-US" sz="13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11330" y="4079930"/>
            <a:ext cx="3515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2000" b="1" dirty="0">
                <a:solidFill>
                  <a:srgbClr val="07058E"/>
                </a:solidFill>
                <a:latin typeface="Garamond" pitchFamily="18" charset="0"/>
              </a:rPr>
              <a:t>Carmen Aída Lazo</a:t>
            </a:r>
          </a:p>
          <a:p>
            <a:pPr algn="ctr"/>
            <a:r>
              <a:rPr lang="es-SV" sz="2000" dirty="0">
                <a:solidFill>
                  <a:srgbClr val="07058E"/>
                </a:solidFill>
                <a:latin typeface="Garamond" pitchFamily="18" charset="0"/>
              </a:rPr>
              <a:t>Decana de Economía y Negocios</a:t>
            </a:r>
            <a:endParaRPr lang="en-US" sz="20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55386" y="4787956"/>
            <a:ext cx="428628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Licenciatura en Economía y Negocios, ESEN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Magíster en Economía, Macroeconomía Aplicada, 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Pontificia Universidad Católica de Chile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Master in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Public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Administration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in International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Development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Harvard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University</a:t>
            </a:r>
            <a:endParaRPr lang="en-US" sz="1300" dirty="0">
              <a:solidFill>
                <a:srgbClr val="07058E"/>
              </a:solidFill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60" y="839570"/>
            <a:ext cx="1768830" cy="274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58054-C5AB-4E6D-865C-60647473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98" y="649880"/>
            <a:ext cx="2408129" cy="334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46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711986" y="4509121"/>
            <a:ext cx="303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2000" b="1" dirty="0">
                <a:solidFill>
                  <a:srgbClr val="07058E"/>
                </a:solidFill>
                <a:latin typeface="Garamond" pitchFamily="18" charset="0"/>
              </a:rPr>
              <a:t>José Albino Tinetti</a:t>
            </a:r>
          </a:p>
          <a:p>
            <a:pPr algn="ctr"/>
            <a:r>
              <a:rPr lang="es-SV" sz="2000" dirty="0">
                <a:solidFill>
                  <a:srgbClr val="07058E"/>
                </a:solidFill>
                <a:latin typeface="Garamond" pitchFamily="18" charset="0"/>
              </a:rPr>
              <a:t>Decano de Ciencias Jurídicas</a:t>
            </a:r>
            <a:endParaRPr lang="en-US" sz="20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160410" y="5219435"/>
            <a:ext cx="413845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Doctorado en Ciencias Jurídicas, Universidad El Salvador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Master of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Arts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in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Education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, Harvard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University</a:t>
            </a:r>
            <a:endParaRPr lang="es-SV" sz="13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5738" y="4545312"/>
            <a:ext cx="3636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2000" b="1" dirty="0">
                <a:solidFill>
                  <a:srgbClr val="07058E"/>
                </a:solidFill>
                <a:latin typeface="Garamond" pitchFamily="18" charset="0"/>
              </a:rPr>
              <a:t>Sven Guzmán</a:t>
            </a:r>
          </a:p>
          <a:p>
            <a:pPr algn="ctr"/>
            <a:r>
              <a:rPr lang="es-SV" sz="2000" dirty="0">
                <a:solidFill>
                  <a:srgbClr val="07058E"/>
                </a:solidFill>
                <a:latin typeface="Garamond" pitchFamily="18" charset="0"/>
              </a:rPr>
              <a:t>Decano de Ingeniería de Negocios</a:t>
            </a:r>
            <a:endParaRPr lang="en-US" sz="20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812921" y="5233030"/>
            <a:ext cx="424655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Ingeniería Industrial, UCA</a:t>
            </a:r>
          </a:p>
          <a:p>
            <a:pPr algn="ctr"/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Master of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Science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in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Operations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</a:t>
            </a:r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Research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es-SV" sz="1300" dirty="0" err="1">
                <a:solidFill>
                  <a:srgbClr val="07058E"/>
                </a:solidFill>
                <a:latin typeface="Garamond" pitchFamily="18" charset="0"/>
              </a:rPr>
              <a:t>University</a:t>
            </a:r>
            <a:r>
              <a:rPr lang="es-SV" sz="1300" dirty="0">
                <a:solidFill>
                  <a:srgbClr val="07058E"/>
                </a:solidFill>
                <a:latin typeface="Garamond" pitchFamily="18" charset="0"/>
              </a:rPr>
              <a:t> of Arkansas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7223" r="-1474" b="20759"/>
          <a:stretch/>
        </p:blipFill>
        <p:spPr>
          <a:xfrm>
            <a:off x="7310455" y="1196022"/>
            <a:ext cx="1838362" cy="288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ven Guzm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96021"/>
            <a:ext cx="1813438" cy="288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0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Sobre el Plan de Estudios en ESEN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456364" y="836614"/>
            <a:ext cx="302418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 dirty="0">
                <a:solidFill>
                  <a:srgbClr val="07058E"/>
                </a:solidFill>
                <a:latin typeface="Garamond" pitchFamily="18" charset="0"/>
              </a:rPr>
              <a:t>Año Académico en ESEN</a:t>
            </a:r>
            <a:endParaRPr kumimoji="1" lang="en-US" sz="1000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5400000">
            <a:off x="7576344" y="1632744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63750" y="4651376"/>
            <a:ext cx="30241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Asignaturas a Cubrir</a:t>
            </a:r>
            <a:endParaRPr kumimoji="1" lang="en-US" sz="2000" b="1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522788" y="4752975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980114" y="2209801"/>
            <a:ext cx="468788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Ciclo I: 22/Junio - 5/Septiembre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Ciclo II: 14/Septiembre - 5/Diciembre</a:t>
            </a:r>
            <a:endParaRPr kumimoji="1" lang="en-US" sz="1200" dirty="0">
              <a:latin typeface="Garamond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665789" y="4654773"/>
            <a:ext cx="482282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72 asignaturas + 3 Inglés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15 asignaturas por año a partir del 2º año.</a:t>
            </a:r>
            <a:endParaRPr kumimoji="1" lang="en-US" sz="1200" dirty="0">
              <a:latin typeface="Garamond" pitchFamily="18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051050" y="6127751"/>
            <a:ext cx="30241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Dedicación al Estudio</a:t>
            </a:r>
            <a:endParaRPr kumimoji="1" lang="en-US" sz="2000" b="1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4641851" y="6219825"/>
            <a:ext cx="842963" cy="228600"/>
          </a:xfrm>
          <a:custGeom>
            <a:avLst/>
            <a:gdLst>
              <a:gd name="T0" fmla="*/ 632222 w 21600"/>
              <a:gd name="T1" fmla="*/ 0 h 21600"/>
              <a:gd name="T2" fmla="*/ 0 w 21600"/>
              <a:gd name="T3" fmla="*/ 114300 h 21600"/>
              <a:gd name="T4" fmla="*/ 632222 w 21600"/>
              <a:gd name="T5" fmla="*/ 228600 h 21600"/>
              <a:gd name="T6" fmla="*/ 842963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735638" y="6108701"/>
            <a:ext cx="3860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>
                <a:latin typeface="Garamond" pitchFamily="18" charset="0"/>
              </a:rPr>
              <a:t>Tiempo Completo.</a:t>
            </a:r>
            <a:endParaRPr kumimoji="1" lang="en-US" sz="120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33488"/>
            <a:ext cx="4392488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 animBg="1"/>
      <p:bldP spid="6159" grpId="0"/>
      <p:bldP spid="6160" grpId="0" animBg="1"/>
      <p:bldP spid="6165" grpId="0"/>
      <p:bldP spid="6168" grpId="0"/>
      <p:bldP spid="6172" grpId="0"/>
      <p:bldP spid="6173" grpId="0" animBg="1"/>
      <p:bldP spid="6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Sobre el Estudio en ESEN</a:t>
            </a:r>
            <a:endParaRPr kumimoji="1" lang="es-ES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75275" y="620688"/>
            <a:ext cx="4897189" cy="46012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Durante la primer semana de clases cada profesor  entregará el Programa de su Curso.</a:t>
            </a:r>
          </a:p>
          <a:p>
            <a:pPr marL="273050" indent="-273050">
              <a:buFont typeface="Wingdings" pitchFamily="2" charset="2"/>
              <a:buChar char="§"/>
            </a:pPr>
            <a:endParaRPr kumimoji="1" lang="es-SV" sz="1500" dirty="0">
              <a:latin typeface="Garamond" pitchFamily="18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Típicamente, el Programa de Curso contiene: 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s-SV" dirty="0">
                <a:latin typeface="Garamond" pitchFamily="18" charset="0"/>
              </a:rPr>
              <a:t>Descripción de la asignatura y necesidades que satisface para el ejercicio profesional.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s-SV" dirty="0">
                <a:latin typeface="Garamond" pitchFamily="18" charset="0"/>
              </a:rPr>
              <a:t>Competencias que la(el) estudiante puede adquirir o fortalecer.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n-US" dirty="0" err="1">
                <a:latin typeface="Garamond" pitchFamily="18" charset="0"/>
              </a:rPr>
              <a:t>Contenido</a:t>
            </a:r>
            <a:r>
              <a:rPr kumimoji="1" lang="en-US" dirty="0">
                <a:latin typeface="Garamond" pitchFamily="18" charset="0"/>
              </a:rPr>
              <a:t>.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n-US" dirty="0" err="1">
                <a:latin typeface="Garamond" pitchFamily="18" charset="0"/>
              </a:rPr>
              <a:t>Estrategias</a:t>
            </a:r>
            <a:r>
              <a:rPr kumimoji="1" lang="en-US" dirty="0">
                <a:latin typeface="Garamond" pitchFamily="18" charset="0"/>
              </a:rPr>
              <a:t> </a:t>
            </a:r>
            <a:r>
              <a:rPr kumimoji="1" lang="en-US" dirty="0" err="1">
                <a:latin typeface="Garamond" pitchFamily="18" charset="0"/>
              </a:rPr>
              <a:t>metodológicas</a:t>
            </a:r>
            <a:r>
              <a:rPr kumimoji="1" lang="en-US" dirty="0">
                <a:latin typeface="Garamond" pitchFamily="18" charset="0"/>
              </a:rPr>
              <a:t>.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n-US" dirty="0" err="1">
                <a:latin typeface="Garamond" pitchFamily="18" charset="0"/>
              </a:rPr>
              <a:t>Criterios</a:t>
            </a:r>
            <a:r>
              <a:rPr kumimoji="1" lang="en-US" dirty="0">
                <a:latin typeface="Garamond" pitchFamily="18" charset="0"/>
              </a:rPr>
              <a:t> de </a:t>
            </a:r>
            <a:r>
              <a:rPr kumimoji="1" lang="en-US" dirty="0" err="1">
                <a:latin typeface="Garamond" pitchFamily="18" charset="0"/>
              </a:rPr>
              <a:t>evaluación</a:t>
            </a:r>
            <a:r>
              <a:rPr kumimoji="1" lang="en-US" dirty="0">
                <a:latin typeface="Garamond" pitchFamily="18" charset="0"/>
              </a:rPr>
              <a:t>: </a:t>
            </a:r>
            <a:r>
              <a:rPr kumimoji="1" lang="en-US" dirty="0" err="1">
                <a:latin typeface="Garamond" pitchFamily="18" charset="0"/>
              </a:rPr>
              <a:t>indicadores</a:t>
            </a:r>
            <a:r>
              <a:rPr kumimoji="1" lang="en-US" dirty="0">
                <a:latin typeface="Garamond" pitchFamily="18" charset="0"/>
              </a:rPr>
              <a:t> de </a:t>
            </a:r>
            <a:r>
              <a:rPr kumimoji="1" lang="en-US" dirty="0" err="1">
                <a:latin typeface="Garamond" pitchFamily="18" charset="0"/>
              </a:rPr>
              <a:t>logro</a:t>
            </a:r>
            <a:r>
              <a:rPr kumimoji="1" lang="en-US" dirty="0">
                <a:latin typeface="Garamond" pitchFamily="18" charset="0"/>
              </a:rPr>
              <a:t>, </a:t>
            </a:r>
            <a:r>
              <a:rPr kumimoji="1" lang="en-US" dirty="0" err="1">
                <a:latin typeface="Garamond" pitchFamily="18" charset="0"/>
              </a:rPr>
              <a:t>actividades</a:t>
            </a:r>
            <a:r>
              <a:rPr kumimoji="1" lang="en-US" dirty="0">
                <a:latin typeface="Garamond" pitchFamily="18" charset="0"/>
              </a:rPr>
              <a:t> </a:t>
            </a:r>
            <a:r>
              <a:rPr kumimoji="1" lang="en-US" dirty="0" err="1">
                <a:latin typeface="Garamond" pitchFamily="18" charset="0"/>
              </a:rPr>
              <a:t>evaluadas</a:t>
            </a:r>
            <a:r>
              <a:rPr kumimoji="1" lang="en-US" dirty="0">
                <a:latin typeface="Garamond" pitchFamily="18" charset="0"/>
              </a:rPr>
              <a:t> y valor de </a:t>
            </a:r>
            <a:r>
              <a:rPr kumimoji="1" lang="en-US" dirty="0" err="1">
                <a:latin typeface="Garamond" pitchFamily="18" charset="0"/>
              </a:rPr>
              <a:t>cada</a:t>
            </a:r>
            <a:r>
              <a:rPr kumimoji="1" lang="en-US" dirty="0">
                <a:latin typeface="Garamond" pitchFamily="18" charset="0"/>
              </a:rPr>
              <a:t> una.</a:t>
            </a:r>
          </a:p>
          <a:p>
            <a:pPr marL="808038" lvl="1" indent="-357188">
              <a:buFont typeface="Arial" charset="0"/>
              <a:buAutoNum type="romanLcParenBoth"/>
            </a:pPr>
            <a:r>
              <a:rPr kumimoji="1" lang="en-US" dirty="0">
                <a:latin typeface="Garamond" pitchFamily="18" charset="0"/>
              </a:rPr>
              <a:t>Fuentes de </a:t>
            </a:r>
            <a:r>
              <a:rPr kumimoji="1" lang="en-US" dirty="0" err="1">
                <a:latin typeface="Garamond" pitchFamily="18" charset="0"/>
              </a:rPr>
              <a:t>información</a:t>
            </a:r>
            <a:r>
              <a:rPr kumimoji="1" lang="en-US" dirty="0">
                <a:latin typeface="Garamond" pitchFamily="18" charset="0"/>
              </a:rPr>
              <a:t> (</a:t>
            </a:r>
            <a:r>
              <a:rPr kumimoji="1" lang="en-US" dirty="0" err="1">
                <a:latin typeface="Garamond" pitchFamily="18" charset="0"/>
              </a:rPr>
              <a:t>como</a:t>
            </a:r>
            <a:r>
              <a:rPr kumimoji="1" lang="en-US" dirty="0">
                <a:latin typeface="Garamond" pitchFamily="18" charset="0"/>
              </a:rPr>
              <a:t> </a:t>
            </a:r>
            <a:r>
              <a:rPr kumimoji="1" lang="en-US" dirty="0" err="1">
                <a:latin typeface="Garamond" pitchFamily="18" charset="0"/>
              </a:rPr>
              <a:t>bibliografía</a:t>
            </a:r>
            <a:r>
              <a:rPr kumimoji="1" lang="en-US" dirty="0">
                <a:latin typeface="Garamond" pitchFamily="18" charset="0"/>
              </a:rPr>
              <a:t>) y </a:t>
            </a:r>
            <a:r>
              <a:rPr kumimoji="1" lang="en-US" dirty="0" err="1">
                <a:latin typeface="Garamond" pitchFamily="18" charset="0"/>
              </a:rPr>
              <a:t>materiales</a:t>
            </a:r>
            <a:r>
              <a:rPr kumimoji="1" lang="en-US" dirty="0">
                <a:latin typeface="Garamond" pitchFamily="18" charset="0"/>
              </a:rPr>
              <a:t> de </a:t>
            </a:r>
            <a:r>
              <a:rPr kumimoji="1" lang="en-US" dirty="0" err="1">
                <a:latin typeface="Garamond" pitchFamily="18" charset="0"/>
              </a:rPr>
              <a:t>apoyo</a:t>
            </a:r>
            <a:r>
              <a:rPr kumimoji="1" lang="en-US" dirty="0">
                <a:latin typeface="Garamond" pitchFamily="18" charset="0"/>
              </a:rPr>
              <a:t>.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5553577" y="5854711"/>
            <a:ext cx="5545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s-SV" sz="2000" dirty="0">
                <a:latin typeface="Garamond" pitchFamily="18" charset="0"/>
              </a:rPr>
              <a:t>Leer bien y entender reglas del juego de cada curso. Si algo no está claro, </a:t>
            </a:r>
            <a:r>
              <a:rPr kumimoji="1" lang="es-SV" sz="2000" b="1" u="sng" dirty="0">
                <a:solidFill>
                  <a:srgbClr val="0907A2"/>
                </a:solidFill>
                <a:latin typeface="Garamond" pitchFamily="18" charset="0"/>
              </a:rPr>
              <a:t>se debe preguntar</a:t>
            </a:r>
            <a:r>
              <a:rPr kumimoji="1" lang="es-SV" sz="2000" dirty="0">
                <a:latin typeface="Garamond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2" y="1425436"/>
            <a:ext cx="4013886" cy="400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utoUpdateAnimBg="0"/>
      <p:bldP spid="430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245126" y="447328"/>
            <a:ext cx="43873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Sobre el Comportamiento en los Recintos de ESEN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6168008" y="404937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0" y="2236802"/>
            <a:ext cx="45720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kumimoji="1" lang="es-SV" sz="2000" b="1" u="sng" dirty="0">
                <a:solidFill>
                  <a:srgbClr val="07058E"/>
                </a:solidFill>
                <a:latin typeface="Garamond" pitchFamily="18" charset="0"/>
              </a:rPr>
              <a:t>Conducta del Estudiante en el Aula*</a:t>
            </a:r>
            <a:endParaRPr kumimoji="1" lang="en-US" sz="1000" u="sng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124004" y="2708921"/>
            <a:ext cx="4543996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Puntualidad.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Disposición de aprender y aportar: no conversar de temas ajenos a la temática de la clase.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Evitar salir del aula mientras dure la sesión de clase.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No comer, ni fumar.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Celular desconectado.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Colocar basura en su lugar.</a:t>
            </a:r>
          </a:p>
        </p:txBody>
      </p:sp>
      <p:pic>
        <p:nvPicPr>
          <p:cNvPr id="9" name="Picture 6" descr="IMG_47081.jpg"/>
          <p:cNvPicPr>
            <a:picLocks noChangeAspect="1"/>
          </p:cNvPicPr>
          <p:nvPr/>
        </p:nvPicPr>
        <p:blipFill>
          <a:blip r:embed="rId3" cstate="print"/>
          <a:srcRect t="684"/>
          <a:stretch>
            <a:fillRect/>
          </a:stretch>
        </p:blipFill>
        <p:spPr bwMode="auto">
          <a:xfrm>
            <a:off x="1559497" y="188640"/>
            <a:ext cx="435072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6CC3A-8421-4F6E-B2CF-487683E576AE}"/>
              </a:ext>
            </a:extLst>
          </p:cNvPr>
          <p:cNvSpPr txBox="1"/>
          <p:nvPr/>
        </p:nvSpPr>
        <p:spPr>
          <a:xfrm>
            <a:off x="5910226" y="6176211"/>
            <a:ext cx="508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*Aplica cuando el proceso de enseñanza aprendizaje es presencial. </a:t>
            </a:r>
          </a:p>
          <a:p>
            <a:r>
              <a:rPr lang="es-SV" sz="1400" dirty="0"/>
              <a:t>En caso virtual, el catedrático indicará las reglas a seguir.</a:t>
            </a:r>
          </a:p>
        </p:txBody>
      </p:sp>
    </p:spTree>
    <p:extLst>
      <p:ext uri="{BB962C8B-B14F-4D97-AF65-F5344CB8AC3E}">
        <p14:creationId xmlns:p14="http://schemas.microsoft.com/office/powerpoint/2010/main" val="49791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0" y="2384054"/>
            <a:ext cx="9144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kumimoji="1" lang="es-SV" sz="2000" b="1" u="sng" dirty="0">
                <a:solidFill>
                  <a:srgbClr val="07058E"/>
                </a:solidFill>
                <a:latin typeface="Garamond" pitchFamily="18" charset="0"/>
              </a:rPr>
              <a:t>Conducta del Estudiante en ESEN</a:t>
            </a:r>
            <a:endParaRPr kumimoji="1" lang="en-US" sz="1000" u="sng" dirty="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287713" y="2953222"/>
            <a:ext cx="5543550" cy="25545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Respeto a las autoridades, profesores, estudiantes, personal administrativo, colaboradores de limpieza y vigilancia, visitantes, etc. de la ESEN.</a:t>
            </a:r>
          </a:p>
          <a:p>
            <a:pPr marL="457200" indent="-457200">
              <a:buFont typeface="Wingdings" pitchFamily="2" charset="2"/>
              <a:buChar char="§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Cuido de las instalaciones de la ESEN: no manchar paredes, baños, aulas, etc.</a:t>
            </a:r>
          </a:p>
          <a:p>
            <a:pPr marL="457200" indent="-457200">
              <a:buFont typeface="Wingdings" pitchFamily="2" charset="2"/>
              <a:buChar char="§"/>
            </a:pPr>
            <a:endParaRPr kumimoji="1" lang="es-SV" sz="20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Respeto a la propiedad privada.</a:t>
            </a:r>
          </a:p>
        </p:txBody>
      </p:sp>
      <p:pic>
        <p:nvPicPr>
          <p:cNvPr id="18436" name="Picture 7" descr="IMG_4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6" y="188914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565_55403275868_633080868_1626978_20026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512" y="4556784"/>
            <a:ext cx="2782568" cy="20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08151" y="115888"/>
            <a:ext cx="705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kumimoji="1" lang="es-SV" b="1" dirty="0">
                <a:solidFill>
                  <a:srgbClr val="000099"/>
                </a:solidFill>
                <a:latin typeface="Garamond" pitchFamily="18" charset="0"/>
              </a:rPr>
              <a:t>Sobre la Evaluación del Aprendizaje</a:t>
            </a:r>
            <a:endParaRPr kumimoji="1" lang="es-ES" b="1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084389" y="923926"/>
            <a:ext cx="21875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Escala de Notas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367213" y="1027113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631950" y="188913"/>
            <a:ext cx="0" cy="431800"/>
          </a:xfrm>
          <a:prstGeom prst="line">
            <a:avLst/>
          </a:prstGeom>
          <a:noFill/>
          <a:ln w="38100">
            <a:solidFill>
              <a:srgbClr val="07058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78500" y="804864"/>
            <a:ext cx="45085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>
              <a:buFont typeface="Wingdings" pitchFamily="2" charset="2"/>
              <a:buChar char="§"/>
            </a:pPr>
            <a:r>
              <a:rPr kumimoji="1" lang="es-SV" sz="2000">
                <a:latin typeface="Garamond" pitchFamily="18" charset="0"/>
              </a:rPr>
              <a:t>Nota Mínima: 0.0</a:t>
            </a:r>
          </a:p>
          <a:p>
            <a:pPr marL="495300" indent="-495300">
              <a:buFont typeface="Wingdings" pitchFamily="2" charset="2"/>
              <a:buChar char="§"/>
            </a:pPr>
            <a:endParaRPr kumimoji="1" lang="es-SV" sz="200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>
                <a:latin typeface="Garamond" pitchFamily="18" charset="0"/>
              </a:rPr>
              <a:t>Nota Máxima: 10.0</a:t>
            </a:r>
          </a:p>
          <a:p>
            <a:pPr marL="495300" indent="-495300">
              <a:buFont typeface="Wingdings" pitchFamily="2" charset="2"/>
              <a:buChar char="§"/>
            </a:pPr>
            <a:endParaRPr kumimoji="1" lang="es-SV" sz="200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>
                <a:latin typeface="Garamond" pitchFamily="18" charset="0"/>
              </a:rPr>
              <a:t>Nota Mínima para aprobar: 6.0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084389" y="2900364"/>
            <a:ext cx="218757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Respecto de los Trabajos Grupales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4367213" y="3009900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623953" y="2718183"/>
            <a:ext cx="5632182" cy="40780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95300" indent="-4953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Las calificaciones obtenidas en trabajos grupales se incluirán en el cálculo de la nota final individual de curso, </a:t>
            </a:r>
            <a:r>
              <a:rPr kumimoji="1" lang="es-SV" sz="2000" b="1" dirty="0">
                <a:solidFill>
                  <a:srgbClr val="0907A2"/>
                </a:solidFill>
                <a:latin typeface="Garamond" pitchFamily="18" charset="0"/>
              </a:rPr>
              <a:t>únicamente</a:t>
            </a:r>
            <a:r>
              <a:rPr kumimoji="1" lang="es-SV" sz="2000" dirty="0">
                <a:latin typeface="Garamond" pitchFamily="18" charset="0"/>
              </a:rPr>
              <a:t> si el promedio ponderado de actividades individuales es igual o mayor a 6.0. </a:t>
            </a:r>
          </a:p>
          <a:p>
            <a:pPr marL="952500" lvl="1" indent="-495300">
              <a:buFont typeface="Wingdings" pitchFamily="2" charset="2"/>
              <a:buChar char="§"/>
            </a:pPr>
            <a:r>
              <a:rPr kumimoji="1" lang="es-ES" sz="1600" dirty="0">
                <a:latin typeface="Garamond" pitchFamily="18" charset="0"/>
              </a:rPr>
              <a:t>La regla precedente no tendrá aplicación en las asignaturas en las cuales la nota grupal represente un porcentaje superior a las evaluaciones individuales</a:t>
            </a:r>
          </a:p>
          <a:p>
            <a:pPr marL="952500" lvl="1" indent="-495300">
              <a:buFont typeface="Wingdings" pitchFamily="2" charset="2"/>
              <a:buChar char="§"/>
            </a:pPr>
            <a:endParaRPr kumimoji="1" lang="es-SV" sz="1600" dirty="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 dirty="0">
                <a:latin typeface="Garamond" pitchFamily="18" charset="0"/>
              </a:rPr>
              <a:t>Ejemplo: Curso en que 90% de nota son actividades individuales y 10% son actividades grupales.</a:t>
            </a:r>
          </a:p>
          <a:p>
            <a:pPr marL="495300" indent="-495300">
              <a:buFont typeface="Wingdings" pitchFamily="2" charset="2"/>
              <a:buChar char="§"/>
            </a:pPr>
            <a:endParaRPr kumimoji="1" lang="es-SV" sz="1500" dirty="0">
              <a:latin typeface="Garamond" pitchFamily="18" charset="0"/>
            </a:endParaRPr>
          </a:p>
          <a:p>
            <a:pPr marL="495300" indent="-495300">
              <a:buFont typeface="Wingdings" pitchFamily="2" charset="2"/>
              <a:buChar char="§"/>
            </a:pPr>
            <a:r>
              <a:rPr kumimoji="1" lang="es-SV" sz="2000" i="1" dirty="0">
                <a:latin typeface="Garamond" pitchFamily="18" charset="0"/>
              </a:rPr>
              <a:t>¿Cuánto debe tenerse en lo individual para que se incluya la nota grupal?</a:t>
            </a:r>
          </a:p>
        </p:txBody>
      </p:sp>
      <p:pic>
        <p:nvPicPr>
          <p:cNvPr id="8202" name="Picture 13" descr="IMG_4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4" y="4651376"/>
            <a:ext cx="2593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6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  <p:bldP spid="45064" grpId="0"/>
      <p:bldP spid="45066" grpId="0"/>
      <p:bldP spid="45067" grpId="0" animBg="1"/>
      <p:bldP spid="450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sad-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726" y="6021388"/>
            <a:ext cx="6524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74825" y="2724151"/>
            <a:ext cx="24971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100% de Nota Final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4151313" y="1484313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4151313" y="4568825"/>
            <a:ext cx="842962" cy="228600"/>
          </a:xfrm>
          <a:custGeom>
            <a:avLst/>
            <a:gdLst>
              <a:gd name="T0" fmla="*/ 632221 w 21600"/>
              <a:gd name="T1" fmla="*/ 0 h 21600"/>
              <a:gd name="T2" fmla="*/ 0 w 21600"/>
              <a:gd name="T3" fmla="*/ 114300 h 21600"/>
              <a:gd name="T4" fmla="*/ 632221 w 21600"/>
              <a:gd name="T5" fmla="*/ 228600 h 21600"/>
              <a:gd name="T6" fmla="*/ 84296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058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183189" y="1412876"/>
            <a:ext cx="2497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90% Individual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183189" y="4545014"/>
            <a:ext cx="2497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10% Grupal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7248525" y="1412876"/>
            <a:ext cx="3889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6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608889" y="476251"/>
            <a:ext cx="15843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Resultados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7175501" y="4581526"/>
            <a:ext cx="576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10</a:t>
            </a: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6745288" y="5157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4151313" y="1701801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079875" y="5624514"/>
            <a:ext cx="24971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s-SV" sz="2000" b="1">
                <a:solidFill>
                  <a:srgbClr val="07058E"/>
                </a:solidFill>
                <a:latin typeface="Garamond" pitchFamily="18" charset="0"/>
              </a:rPr>
              <a:t>Nota Final del Curso</a:t>
            </a:r>
            <a:endParaRPr kumimoji="1" lang="en-US" sz="1000">
              <a:solidFill>
                <a:srgbClr val="07058E"/>
              </a:solidFill>
              <a:latin typeface="Garamond" pitchFamily="18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7175501" y="5624514"/>
            <a:ext cx="576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6.4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9120189" y="1412876"/>
            <a:ext cx="3889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5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9047163" y="4581526"/>
            <a:ext cx="57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latin typeface="Garamond" pitchFamily="18" charset="0"/>
              </a:rPr>
              <a:t>10</a:t>
            </a: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8616950" y="5157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9047163" y="5624514"/>
            <a:ext cx="57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95300" indent="-495300"/>
            <a:r>
              <a:rPr kumimoji="1" lang="es-SV" sz="2000" b="1">
                <a:solidFill>
                  <a:srgbClr val="FF0000"/>
                </a:solidFill>
                <a:latin typeface="Garamond" pitchFamily="18" charset="0"/>
              </a:rPr>
              <a:t>4.5</a:t>
            </a:r>
          </a:p>
        </p:txBody>
      </p:sp>
      <p:pic>
        <p:nvPicPr>
          <p:cNvPr id="72727" name="Picture 23" descr="happy_face"/>
          <p:cNvPicPr>
            <a:picLocks noChangeAspect="1" noChangeArrowheads="1"/>
          </p:cNvPicPr>
          <p:nvPr/>
        </p:nvPicPr>
        <p:blipFill>
          <a:blip r:embed="rId3" cstate="print"/>
          <a:srcRect l="11227" t="11227" r="16040" b="13263"/>
          <a:stretch>
            <a:fillRect/>
          </a:stretch>
        </p:blipFill>
        <p:spPr bwMode="auto">
          <a:xfrm>
            <a:off x="7104064" y="6021388"/>
            <a:ext cx="555625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7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2" grpId="0" animBg="1"/>
      <p:bldP spid="72713" grpId="0"/>
      <p:bldP spid="72714" grpId="0"/>
      <p:bldP spid="72715" grpId="0"/>
      <p:bldP spid="72716" grpId="0"/>
      <p:bldP spid="72717" grpId="0"/>
      <p:bldP spid="72718" grpId="0" animBg="1"/>
      <p:bldP spid="72720" grpId="0"/>
      <p:bldP spid="72721" grpId="0"/>
      <p:bldP spid="72722" grpId="0"/>
      <p:bldP spid="72723" grpId="0"/>
      <p:bldP spid="72724" grpId="0" animBg="1"/>
      <p:bldP spid="727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Theme1-esen</Template>
  <TotalTime>328</TotalTime>
  <Words>1066</Words>
  <Application>Microsoft Office PowerPoint</Application>
  <PresentationFormat>Widescreen</PresentationFormat>
  <Paragraphs>139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Infracciones muy graves</dc:title>
  <dc:creator>Patricia Escobar</dc:creator>
  <cp:lastModifiedBy>Sven Guzman</cp:lastModifiedBy>
  <cp:revision>23</cp:revision>
  <cp:lastPrinted>2017-01-09T14:33:56Z</cp:lastPrinted>
  <dcterms:created xsi:type="dcterms:W3CDTF">2017-01-06T21:39:09Z</dcterms:created>
  <dcterms:modified xsi:type="dcterms:W3CDTF">2020-06-09T16:44:06Z</dcterms:modified>
</cp:coreProperties>
</file>