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01" r:id="rId3"/>
    <p:sldId id="291" r:id="rId4"/>
    <p:sldId id="302" r:id="rId5"/>
    <p:sldId id="296" r:id="rId6"/>
    <p:sldId id="297" r:id="rId7"/>
    <p:sldId id="290" r:id="rId8"/>
    <p:sldId id="295" r:id="rId9"/>
    <p:sldId id="294" r:id="rId10"/>
    <p:sldId id="298" r:id="rId11"/>
    <p:sldId id="299" r:id="rId12"/>
    <p:sldId id="309" r:id="rId13"/>
    <p:sldId id="307" r:id="rId14"/>
    <p:sldId id="308" r:id="rId15"/>
    <p:sldId id="288" r:id="rId16"/>
    <p:sldId id="306" r:id="rId17"/>
    <p:sldId id="304" r:id="rId18"/>
    <p:sldId id="305" r:id="rId19"/>
    <p:sldId id="303" r:id="rId2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6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7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9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8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1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87525" y="1498601"/>
            <a:ext cx="2816951" cy="281695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2220687" y="3632200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>
                <a:solidFill>
                  <a:srgbClr val="FFFFFF"/>
                </a:solidFill>
                <a:latin typeface="Maven Pro Bold Italics"/>
              </a:rPr>
              <a:t>¡Bienvenidos!</a:t>
            </a:r>
            <a:endParaRPr lang="en-US" sz="3523" spc="21" dirty="0">
              <a:solidFill>
                <a:srgbClr val="FFFFFF"/>
              </a:solidFill>
              <a:latin typeface="Maven Pro Bold Italics"/>
            </a:endParaRPr>
          </a:p>
        </p:txBody>
      </p:sp>
    </p:spTree>
    <p:extLst>
      <p:ext uri="{BB962C8B-B14F-4D97-AF65-F5344CB8AC3E}">
        <p14:creationId xmlns:p14="http://schemas.microsoft.com/office/powerpoint/2010/main" val="98246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80807" y="159586"/>
            <a:ext cx="10440120" cy="62170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endParaRPr lang="es-SV" sz="2400" spc="21" dirty="0">
              <a:latin typeface="Maven Pro Bold Italics"/>
            </a:endParaRPr>
          </a:p>
          <a:p>
            <a:pPr defTabSz="609630"/>
            <a:r>
              <a:rPr lang="es-SV" sz="2400" b="1" spc="21" dirty="0">
                <a:latin typeface="Maven Pro Bold Italics"/>
              </a:rPr>
              <a:t>Funciones institucionales</a:t>
            </a: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Administrar la Librería ESEN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Apoyar a las asociaciones estudiantiles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Fomentar, organizar y divulgar propuestas, actividades y programas que tengan como objeto la promoción de una cultura de liderazgo, ética y excelencia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Promover y organizar actividades sociales, culturales y deportivas entre el alumnado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Realizar ejercicios de participación democrática a través de las elecciones de los representantes de año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Evaluar constantemente los intereses y necesidades de la comunidad estudiantil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Informar periódicamente acerca de las actividades desarrolladas por el Consejo Estudiantil a la comunidad ESEN. </a:t>
            </a:r>
            <a:br>
              <a:rPr lang="es-SV" sz="2400" spc="21" dirty="0">
                <a:latin typeface="Maven Pro Bold Italics"/>
              </a:rPr>
            </a:br>
            <a:endParaRPr lang="es-SV" sz="2400" spc="21" dirty="0">
              <a:latin typeface="Maven Pro Bold Italics"/>
            </a:endParaRPr>
          </a:p>
        </p:txBody>
      </p:sp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69" y="5553458"/>
            <a:ext cx="1646431" cy="16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2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69564" y="1194911"/>
            <a:ext cx="9188836" cy="56630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s-SV" sz="2400" b="1" spc="21" dirty="0">
                <a:latin typeface="Maven Pro Bold Italics"/>
              </a:rPr>
              <a:t>Actividades realizadas en 2020</a:t>
            </a: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Elecciones de representantes de ciclo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Creación y activación de Instagram 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Video de agradecimiento ESEN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Levantamiento de información, seguimiento y apoyo económico a estudiantes perjudicados por la pandemia y/o las tormentas tropicales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Lanzamiento de sitio del Consejo Estudiantil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Presentación de resultados de evaluación estudiantil a autoridades de la Escuela</a:t>
            </a:r>
          </a:p>
          <a:p>
            <a:pPr defTabSz="609630"/>
            <a:endParaRPr lang="es-SV" sz="2400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br>
              <a:rPr lang="es-SV" sz="2000" spc="21" dirty="0">
                <a:latin typeface="Maven Pro Bold Italics"/>
              </a:rPr>
            </a:br>
            <a:endParaRPr lang="es-SV" sz="2000" spc="21" dirty="0">
              <a:latin typeface="Maven Pro Bold Italics"/>
            </a:endParaRPr>
          </a:p>
        </p:txBody>
      </p:sp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95" y="5368064"/>
            <a:ext cx="1646431" cy="16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27813" y="561473"/>
            <a:ext cx="10536373" cy="81253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s-SV" sz="2000" b="1" spc="21" dirty="0">
                <a:latin typeface="Maven Pro Bold Italics"/>
              </a:rPr>
              <a:t>Áreas y personas con quienes tendrán más contacto </a:t>
            </a: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endParaRPr lang="es-SV" sz="2000" spc="21" dirty="0">
              <a:latin typeface="Maven Pro Bold Italics"/>
            </a:endParaRPr>
          </a:p>
          <a:p>
            <a:pPr defTabSz="609630"/>
            <a:r>
              <a:rPr lang="es-SV" sz="2000" b="1" spc="21" dirty="0">
                <a:latin typeface="Maven Pro Bold Italics"/>
              </a:rPr>
              <a:t>Dirección Estudiantil 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Fátima Rivera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Gerson Martínez</a:t>
            </a: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r>
              <a:rPr lang="es-SV" sz="2000" b="1" spc="21" dirty="0">
                <a:latin typeface="Maven Pro Bold Italics"/>
              </a:rPr>
              <a:t>Dirección General y decanatos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Director General: Everardo Rivera 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Decana de Economía: Dra. Carolina Rovira 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Decano de Ciencias Jurídicas: Dr. Jorge Araujo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Decano de Ingeniería de Negocios: Sven Guzmán</a:t>
            </a: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r>
              <a:rPr lang="es-SV" sz="2000" b="1" spc="21" dirty="0">
                <a:latin typeface="Maven Pro Bold Italics"/>
              </a:rPr>
              <a:t>Registro Académico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Ignacio Rodríguez</a:t>
            </a:r>
          </a:p>
          <a:p>
            <a:pPr defTabSz="609630"/>
            <a:r>
              <a:rPr lang="es-SV" sz="2000" spc="21" dirty="0">
                <a:latin typeface="Maven Pro Bold Italics"/>
              </a:rPr>
              <a:t>Morena Celarié de López</a:t>
            </a: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r>
              <a:rPr lang="es-SV" sz="2000" spc="21" dirty="0">
                <a:latin typeface="Maven Pro Bold Italics"/>
              </a:rPr>
              <a:t>Contactos: https://sites.google.com/view/comunidad-esen/directorio</a:t>
            </a:r>
          </a:p>
          <a:p>
            <a:pPr lvl="1" defTabSz="609630"/>
            <a:r>
              <a:rPr lang="es-SV" sz="2400" spc="21" dirty="0">
                <a:latin typeface="Maven Pro Bold Italics"/>
              </a:rPr>
              <a:t> </a:t>
            </a:r>
          </a:p>
          <a:p>
            <a:pPr lvl="1" defTabSz="609630"/>
            <a:endParaRPr lang="es-SV" sz="2400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br>
              <a:rPr lang="es-SV" sz="2000" spc="21" dirty="0">
                <a:latin typeface="Maven Pro Bold Italics"/>
              </a:rPr>
            </a:br>
            <a:endParaRPr lang="es-SV" sz="2000" spc="21" dirty="0">
              <a:latin typeface="Maven Pro Bold Italics"/>
            </a:endParaRPr>
          </a:p>
        </p:txBody>
      </p:sp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95" y="5368064"/>
            <a:ext cx="1646431" cy="16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9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37479" y="922196"/>
            <a:ext cx="9188836" cy="38164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s-SV" sz="2400" b="1" spc="21" dirty="0">
                <a:latin typeface="Maven Pro Bold Italics"/>
              </a:rPr>
              <a:t>Correo de año </a:t>
            </a: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defTabSz="609630"/>
            <a:r>
              <a:rPr lang="es-SV" sz="2400" spc="21" dirty="0">
                <a:latin typeface="Maven Pro Bold Italics"/>
              </a:rPr>
              <a:t>Por favor, proporcionar su correo en el siguiente formulario:</a:t>
            </a:r>
          </a:p>
          <a:p>
            <a:pPr defTabSz="609630"/>
            <a:endParaRPr lang="es-SV" sz="2400" spc="21" dirty="0">
              <a:latin typeface="Maven Pro Bold Italics"/>
            </a:endParaRPr>
          </a:p>
          <a:p>
            <a:pPr defTabSz="609630"/>
            <a:r>
              <a:rPr lang="es-SV" sz="2400" spc="21" dirty="0">
                <a:latin typeface="Maven Pro Bold Italics"/>
              </a:rPr>
              <a:t>https://forms.gle/5eRsrEVBDZsmjVE28</a:t>
            </a:r>
          </a:p>
          <a:p>
            <a:pPr marL="457200" indent="-457200" defTabSz="609630">
              <a:buAutoNum type="arabicPeriod"/>
            </a:pPr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br>
              <a:rPr lang="es-SV" sz="2000" spc="21" dirty="0">
                <a:latin typeface="Maven Pro Bold Italics"/>
              </a:rPr>
            </a:br>
            <a:endParaRPr lang="es-SV" sz="2000" spc="21" dirty="0">
              <a:latin typeface="Maven Pro Bold Italics"/>
            </a:endParaRPr>
          </a:p>
        </p:txBody>
      </p:sp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95" y="5368064"/>
            <a:ext cx="1646431" cy="16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hatsApp Logo | LOGOS de MARCAS">
            <a:extLst>
              <a:ext uri="{FF2B5EF4-FFF2-40B4-BE49-F238E27FC236}">
                <a16:creationId xmlns:a16="http://schemas.microsoft.com/office/drawing/2014/main" id="{88353EF2-B126-4E29-9381-1CF0850D1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631" y="2417093"/>
            <a:ext cx="4852737" cy="272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E6243D7B-8560-4717-AD7C-E3E7C2ADA360}"/>
              </a:ext>
            </a:extLst>
          </p:cNvPr>
          <p:cNvSpPr txBox="1"/>
          <p:nvPr/>
        </p:nvSpPr>
        <p:spPr>
          <a:xfrm>
            <a:off x="805396" y="841985"/>
            <a:ext cx="9188836" cy="19697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s-SV" sz="2400" b="1" spc="21" dirty="0">
                <a:latin typeface="Maven Pro Bold Italics"/>
              </a:rPr>
              <a:t>Creación de grupo de WhatsApp</a:t>
            </a: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br>
              <a:rPr lang="es-SV" sz="2000" spc="21" dirty="0">
                <a:latin typeface="Maven Pro Bold Italics"/>
              </a:rPr>
            </a:br>
            <a:endParaRPr lang="es-SV" sz="2000" spc="21" dirty="0">
              <a:latin typeface="Maven Pro Bold Italics"/>
            </a:endParaRPr>
          </a:p>
        </p:txBody>
      </p:sp>
    </p:spTree>
    <p:extLst>
      <p:ext uri="{BB962C8B-B14F-4D97-AF65-F5344CB8AC3E}">
        <p14:creationId xmlns:p14="http://schemas.microsoft.com/office/powerpoint/2010/main" val="14942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220688" y="3746076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Life hacks ESEN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87524" y="1703448"/>
            <a:ext cx="2816951" cy="28169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65816" y="1539933"/>
            <a:ext cx="9188836" cy="49244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s-SV" sz="2400" b="1" spc="21" dirty="0" err="1">
                <a:latin typeface="Maven Pro Bold Italics"/>
              </a:rPr>
              <a:t>Life</a:t>
            </a:r>
            <a:r>
              <a:rPr lang="es-SV" sz="2400" b="1" spc="21" dirty="0">
                <a:latin typeface="Maven Pro Bold Italics"/>
              </a:rPr>
              <a:t> </a:t>
            </a:r>
            <a:r>
              <a:rPr lang="es-SV" sz="2400" b="1" spc="21" dirty="0" err="1">
                <a:latin typeface="Maven Pro Bold Italics"/>
              </a:rPr>
              <a:t>Hacks</a:t>
            </a:r>
            <a:r>
              <a:rPr lang="es-SV" sz="2400" b="1" spc="21" dirty="0">
                <a:latin typeface="Maven Pro Bold Italics"/>
              </a:rPr>
              <a:t> </a:t>
            </a: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Unirse a distintas asociaciones para llevar un sano equilibrio y conocer a diversidad de personas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Organización (se requiere hoy más que nunca) con aplicaciones como Google Calendar y Trello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Saber elegir el orden de los parciales y los finales </a:t>
            </a:r>
          </a:p>
          <a:p>
            <a:pPr marL="457200" indent="-457200" defTabSz="609630">
              <a:buAutoNum type="arabicPeriod"/>
            </a:pPr>
            <a:r>
              <a:rPr lang="es-SV" sz="2400" spc="21" dirty="0">
                <a:latin typeface="Maven Pro Bold Italics"/>
              </a:rPr>
              <a:t>Disfrutar de la experiencia ESEN</a:t>
            </a:r>
          </a:p>
          <a:p>
            <a:pPr defTabSz="609630"/>
            <a:endParaRPr lang="es-SV" sz="2400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endParaRPr lang="es-SV" sz="2400" spc="21" dirty="0">
              <a:latin typeface="Maven Pro Bold Italics"/>
            </a:endParaRPr>
          </a:p>
          <a:p>
            <a:pPr marL="457200" indent="-457200" defTabSz="609630">
              <a:buAutoNum type="arabicPeriod"/>
            </a:pPr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br>
              <a:rPr lang="es-SV" sz="2000" spc="21" dirty="0">
                <a:latin typeface="Maven Pro Bold Italics"/>
              </a:rPr>
            </a:br>
            <a:endParaRPr lang="es-SV" sz="2000" spc="21" dirty="0">
              <a:latin typeface="Maven Pro Bold Italics"/>
            </a:endParaRPr>
          </a:p>
        </p:txBody>
      </p:sp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95" y="5368064"/>
            <a:ext cx="1646431" cy="16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6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220686" y="3713991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Mitos y leyendas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87524" y="1703448"/>
            <a:ext cx="2816951" cy="281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54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220686" y="3713991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Espacio de </a:t>
            </a:r>
            <a:r>
              <a:rPr lang="en-US" sz="3523" spc="21" dirty="0" err="1">
                <a:solidFill>
                  <a:srgbClr val="FFFFFF"/>
                </a:solidFill>
                <a:latin typeface="Maven Pro Bold Italics"/>
              </a:rPr>
              <a:t>preguntas</a:t>
            </a:r>
            <a:endParaRPr lang="en-US" sz="3523" spc="21" dirty="0">
              <a:solidFill>
                <a:srgbClr val="FFFFFF"/>
              </a:solidFill>
              <a:latin typeface="Maven Pro Bold Italics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87524" y="1703448"/>
            <a:ext cx="2816951" cy="281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2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220688" y="3746076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¡GRACIAS!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83824" y="1751753"/>
            <a:ext cx="2816951" cy="281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5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87525" y="1498601"/>
            <a:ext cx="2816951" cy="281695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2220687" y="3632200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¿Qué es el Consejo Estudiantil?</a:t>
            </a:r>
          </a:p>
        </p:txBody>
      </p:sp>
    </p:spTree>
    <p:extLst>
      <p:ext uri="{BB962C8B-B14F-4D97-AF65-F5344CB8AC3E}">
        <p14:creationId xmlns:p14="http://schemas.microsoft.com/office/powerpoint/2010/main" val="323669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E4E5F-532A-4E9F-B362-865BC9F6DFA7}"/>
              </a:ext>
            </a:extLst>
          </p:cNvPr>
          <p:cNvSpPr txBox="1"/>
          <p:nvPr/>
        </p:nvSpPr>
        <p:spPr>
          <a:xfrm>
            <a:off x="481013" y="3752849"/>
            <a:ext cx="3290887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21" dirty="0">
                <a:latin typeface="+mj-lt"/>
                <a:ea typeface="+mj-ea"/>
                <a:cs typeface="+mj-cs"/>
              </a:rPr>
              <a:t>¿Qué no es?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BEE30D2-0DB8-4064-A85E-C6B625CD70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1" r="-3" b="14918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3"/>
          <p:cNvSpPr txBox="1"/>
          <p:nvPr/>
        </p:nvSpPr>
        <p:spPr>
          <a:xfrm>
            <a:off x="4223982" y="3752850"/>
            <a:ext cx="7485413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u="none" strike="noStrike" dirty="0">
                <a:effectLst/>
              </a:rPr>
              <a:t>Una </a:t>
            </a:r>
            <a:r>
              <a:rPr lang="en-US" b="0" u="none" strike="noStrike" dirty="0" err="1">
                <a:effectLst/>
              </a:rPr>
              <a:t>dictadura</a:t>
            </a:r>
            <a:r>
              <a:rPr lang="en-US" b="0" u="none" strike="noStrike" dirty="0">
                <a:effectLst/>
              </a:rPr>
              <a:t> </a:t>
            </a:r>
          </a:p>
          <a:p>
            <a:pPr marL="34290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Un </a:t>
            </a:r>
            <a:r>
              <a:rPr lang="en-US" dirty="0" err="1"/>
              <a:t>grupo</a:t>
            </a:r>
            <a:r>
              <a:rPr lang="en-US" dirty="0"/>
              <a:t> de nerds </a:t>
            </a:r>
            <a:r>
              <a:rPr lang="en-US" dirty="0" err="1"/>
              <a:t>buscando</a:t>
            </a:r>
            <a:r>
              <a:rPr lang="en-US" dirty="0"/>
              <a:t> </a:t>
            </a:r>
            <a:r>
              <a:rPr lang="en-US" dirty="0" err="1"/>
              <a:t>beneficio</a:t>
            </a:r>
            <a:r>
              <a:rPr lang="en-US" dirty="0"/>
              <a:t> </a:t>
            </a:r>
            <a:r>
              <a:rPr lang="en-US" dirty="0" err="1"/>
              <a:t>propio</a:t>
            </a:r>
            <a:endParaRPr lang="en-US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463043" y="5352775"/>
            <a:ext cx="1728957" cy="1728957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14041" y="2384109"/>
            <a:ext cx="9640008" cy="332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SV" sz="2400" b="0" u="none" strike="noStrike" dirty="0">
                <a:solidFill>
                  <a:schemeClr val="bg1"/>
                </a:solidFill>
                <a:effectLst/>
                <a:latin typeface="Maven Pro Bold Italics"/>
              </a:rPr>
              <a:t>Es el máximo organismo de la comunidad de estudiantes de la Escuela Superior de Economía y Negocios para su gobierno y representación ante las autoridades de la institución y otros organismos internos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SV" sz="2400" dirty="0">
              <a:solidFill>
                <a:schemeClr val="bg1"/>
              </a:solidFill>
              <a:latin typeface="Maven Pro Bold Italics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SV" sz="2400" b="0" dirty="0">
                <a:solidFill>
                  <a:schemeClr val="bg1"/>
                </a:solidFill>
                <a:effectLst/>
                <a:latin typeface="Maven Pro Bold Italics"/>
              </a:rPr>
              <a:t>Una oportunidad de servir a tus compañeros </a:t>
            </a:r>
            <a:endParaRPr lang="es-SV" sz="2400" dirty="0">
              <a:solidFill>
                <a:schemeClr val="bg1"/>
              </a:solidFill>
              <a:latin typeface="Maven Pro Bold Italics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SV" sz="2400" b="0" dirty="0">
              <a:solidFill>
                <a:schemeClr val="bg1"/>
              </a:solidFill>
              <a:effectLst/>
              <a:latin typeface="Maven Pro Bold Italics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SV" sz="2400" dirty="0">
                <a:solidFill>
                  <a:schemeClr val="bg1"/>
                </a:solidFill>
                <a:latin typeface="Maven Pro Bold Italics"/>
              </a:rPr>
              <a:t>El intermediario entre alumnos y autoridades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SV" sz="2400" b="0" dirty="0">
              <a:solidFill>
                <a:schemeClr val="bg1"/>
              </a:solidFill>
              <a:effectLst/>
              <a:latin typeface="Maven Pro Bold Italics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SV" sz="2400" dirty="0">
                <a:solidFill>
                  <a:schemeClr val="bg1"/>
                </a:solidFill>
                <a:latin typeface="Maven Pro Bold Italics"/>
              </a:rPr>
              <a:t>El motor de la mejora continua en la institución.</a:t>
            </a:r>
            <a:endParaRPr lang="es-SV" sz="2400" b="0" dirty="0">
              <a:solidFill>
                <a:schemeClr val="bg1"/>
              </a:solidFill>
              <a:effectLst/>
              <a:latin typeface="Maven Pro Bold Itali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E4E5F-532A-4E9F-B362-865BC9F6DFA7}"/>
              </a:ext>
            </a:extLst>
          </p:cNvPr>
          <p:cNvSpPr txBox="1"/>
          <p:nvPr/>
        </p:nvSpPr>
        <p:spPr>
          <a:xfrm>
            <a:off x="2220687" y="1036787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Pero ¿y entonces?...</a:t>
            </a:r>
          </a:p>
        </p:txBody>
      </p:sp>
    </p:spTree>
    <p:extLst>
      <p:ext uri="{BB962C8B-B14F-4D97-AF65-F5344CB8AC3E}">
        <p14:creationId xmlns:p14="http://schemas.microsoft.com/office/powerpoint/2010/main" val="9130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La imagen puede contener: 30 personas, personas de pie, texto que dice &quot;AW consejo estudian estudiantil&quot;">
            <a:extLst>
              <a:ext uri="{FF2B5EF4-FFF2-40B4-BE49-F238E27FC236}">
                <a16:creationId xmlns:a16="http://schemas.microsoft.com/office/drawing/2014/main" id="{FD7B6AD6-DEDC-470D-B58A-790642B767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159">
            <a:extLst>
              <a:ext uri="{FF2B5EF4-FFF2-40B4-BE49-F238E27FC236}">
                <a16:creationId xmlns:a16="http://schemas.microsoft.com/office/drawing/2014/main" id="{9FE87AE4-3F3C-40D7-A2A7-511D805047D5}"/>
              </a:ext>
            </a:extLst>
          </p:cNvPr>
          <p:cNvSpPr txBox="1">
            <a:spLocks/>
          </p:cNvSpPr>
          <p:nvPr/>
        </p:nvSpPr>
        <p:spPr>
          <a:xfrm>
            <a:off x="8277726" y="0"/>
            <a:ext cx="3914274" cy="595441"/>
          </a:xfrm>
          <a:prstGeom prst="rect">
            <a:avLst/>
          </a:prstGeom>
          <a:solidFill>
            <a:srgbClr val="070605"/>
          </a:solidFill>
        </p:spPr>
        <p:txBody>
          <a:bodyPr anchor="ctr"/>
          <a:lstStyle>
            <a:lvl1pPr algn="ctr" defTabSz="496570" rtl="0" eaLnBrk="1" latinLnBrk="0" hangingPunct="1">
              <a:spcBef>
                <a:spcPct val="0"/>
              </a:spcBef>
              <a:buNone/>
              <a:defRPr sz="68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s-SV" dirty="0"/>
              <a:t>Consejo Estudiantil 2014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BD7F9F5F-E502-40E1-BA00-60F0F2C19A33}"/>
              </a:ext>
            </a:extLst>
          </p:cNvPr>
          <p:cNvSpPr txBox="1"/>
          <p:nvPr/>
        </p:nvSpPr>
        <p:spPr>
          <a:xfrm>
            <a:off x="6517126" y="-20053"/>
            <a:ext cx="7750625" cy="517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2400" spc="21" dirty="0">
                <a:solidFill>
                  <a:srgbClr val="FFFFFF"/>
                </a:solidFill>
                <a:latin typeface="Maven Pro Bold Italics"/>
              </a:rPr>
              <a:t>Consejo Estudiantil 2020</a:t>
            </a:r>
          </a:p>
        </p:txBody>
      </p:sp>
    </p:spTree>
    <p:extLst>
      <p:ext uri="{BB962C8B-B14F-4D97-AF65-F5344CB8AC3E}">
        <p14:creationId xmlns:p14="http://schemas.microsoft.com/office/powerpoint/2010/main" val="227078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La imagen puede contener: 12 personas, personas de pie y traje, texto que dice &quot;consejo estudiantil&quot;">
            <a:extLst>
              <a:ext uri="{FF2B5EF4-FFF2-40B4-BE49-F238E27FC236}">
                <a16:creationId xmlns:a16="http://schemas.microsoft.com/office/drawing/2014/main" id="{B1D82715-D105-495B-B1AB-A15D8B386A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 bwMode="auto">
          <a:xfrm>
            <a:off x="-1504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59">
            <a:extLst>
              <a:ext uri="{FF2B5EF4-FFF2-40B4-BE49-F238E27FC236}">
                <a16:creationId xmlns:a16="http://schemas.microsoft.com/office/drawing/2014/main" id="{D200D01B-F797-4483-B323-A5E2577EEF14}"/>
              </a:ext>
            </a:extLst>
          </p:cNvPr>
          <p:cNvSpPr txBox="1">
            <a:spLocks/>
          </p:cNvSpPr>
          <p:nvPr/>
        </p:nvSpPr>
        <p:spPr>
          <a:xfrm>
            <a:off x="8277726" y="0"/>
            <a:ext cx="3914274" cy="595441"/>
          </a:xfrm>
          <a:prstGeom prst="rect">
            <a:avLst/>
          </a:prstGeom>
          <a:solidFill>
            <a:srgbClr val="070605"/>
          </a:solidFill>
        </p:spPr>
        <p:txBody>
          <a:bodyPr anchor="ctr"/>
          <a:lstStyle>
            <a:lvl1pPr algn="ctr" defTabSz="496570" rtl="0" eaLnBrk="1" latinLnBrk="0" hangingPunct="1">
              <a:spcBef>
                <a:spcPct val="0"/>
              </a:spcBef>
              <a:buNone/>
              <a:defRPr sz="68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s-SV" dirty="0"/>
              <a:t>Consejo Estudiantil 2014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85C35683-87C9-4779-810C-B75445243D53}"/>
              </a:ext>
            </a:extLst>
          </p:cNvPr>
          <p:cNvSpPr txBox="1"/>
          <p:nvPr/>
        </p:nvSpPr>
        <p:spPr>
          <a:xfrm>
            <a:off x="6517126" y="-20053"/>
            <a:ext cx="7750625" cy="517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2400" spc="21" dirty="0">
                <a:solidFill>
                  <a:srgbClr val="FFFFFF"/>
                </a:solidFill>
                <a:latin typeface="Maven Pro Bold Italics"/>
              </a:rPr>
              <a:t>Consejo Estudiantil 2020</a:t>
            </a:r>
          </a:p>
        </p:txBody>
      </p:sp>
    </p:spTree>
    <p:extLst>
      <p:ext uri="{BB962C8B-B14F-4D97-AF65-F5344CB8AC3E}">
        <p14:creationId xmlns:p14="http://schemas.microsoft.com/office/powerpoint/2010/main" val="346122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715" y="4906327"/>
            <a:ext cx="2285074" cy="22850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9E111C-D0C7-4D51-855D-6AC483AC7AE4}"/>
              </a:ext>
            </a:extLst>
          </p:cNvPr>
          <p:cNvSpPr txBox="1"/>
          <p:nvPr/>
        </p:nvSpPr>
        <p:spPr>
          <a:xfrm>
            <a:off x="2220687" y="1036787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 err="1">
                <a:latin typeface="Maven Pro Bold Italics"/>
              </a:rPr>
              <a:t>Beneficios</a:t>
            </a:r>
            <a:r>
              <a:rPr lang="en-US" sz="3523" spc="21" dirty="0">
                <a:latin typeface="Maven Pro Bold Italics"/>
              </a:rPr>
              <a:t> de ser </a:t>
            </a:r>
            <a:r>
              <a:rPr lang="en-US" sz="3523" spc="21" dirty="0" err="1">
                <a:latin typeface="Maven Pro Bold Italics"/>
              </a:rPr>
              <a:t>parte</a:t>
            </a:r>
            <a:r>
              <a:rPr lang="en-US" sz="3523" spc="21" dirty="0">
                <a:latin typeface="Maven Pro Bold Italics"/>
              </a:rPr>
              <a:t> del Consejo</a:t>
            </a:r>
            <a:r>
              <a:rPr lang="en-US" sz="3523" spc="21" dirty="0">
                <a:solidFill>
                  <a:srgbClr val="FFFFFF"/>
                </a:solidFill>
                <a:latin typeface="Maven Pro Bold Italics"/>
              </a:rPr>
              <a:t>?...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2EB2224-4753-4035-9FBC-60F676533128}"/>
              </a:ext>
            </a:extLst>
          </p:cNvPr>
          <p:cNvSpPr txBox="1"/>
          <p:nvPr/>
        </p:nvSpPr>
        <p:spPr>
          <a:xfrm>
            <a:off x="1206448" y="2321004"/>
            <a:ext cx="9076541" cy="332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09630" indent="-609630" defTabSz="609630">
              <a:buFontTx/>
              <a:buAutoNum type="arabicPeriod"/>
            </a:pPr>
            <a:r>
              <a:rPr lang="en-US" sz="2400" spc="21" dirty="0" err="1">
                <a:latin typeface="Maven Pro Bold Italics"/>
              </a:rPr>
              <a:t>Desarrollar</a:t>
            </a:r>
            <a:r>
              <a:rPr lang="en-US" sz="2400" spc="21" dirty="0">
                <a:latin typeface="Maven Pro Bold Italics"/>
              </a:rPr>
              <a:t> </a:t>
            </a:r>
            <a:r>
              <a:rPr lang="en-US" sz="2400" spc="21" dirty="0" err="1">
                <a:latin typeface="Maven Pro Bold Italics"/>
              </a:rPr>
              <a:t>habilidades</a:t>
            </a:r>
            <a:r>
              <a:rPr lang="en-US" sz="2400" spc="21" dirty="0">
                <a:latin typeface="Maven Pro Bold Italics"/>
              </a:rPr>
              <a:t> de </a:t>
            </a:r>
            <a:r>
              <a:rPr lang="en-US" sz="2400" spc="21" dirty="0" err="1">
                <a:latin typeface="Maven Pro Bold Italics"/>
              </a:rPr>
              <a:t>liderazgo</a:t>
            </a:r>
            <a:r>
              <a:rPr lang="en-US" sz="2400" spc="21" dirty="0">
                <a:latin typeface="Maven Pro Bold Italics"/>
              </a:rPr>
              <a:t> y </a:t>
            </a:r>
            <a:r>
              <a:rPr lang="en-US" sz="2400" spc="21" dirty="0" err="1">
                <a:latin typeface="Maven Pro Bold Italics"/>
              </a:rPr>
              <a:t>gesti</a:t>
            </a:r>
            <a:r>
              <a:rPr lang="es-SV" sz="2400" spc="21" dirty="0" err="1">
                <a:latin typeface="Maven Pro Bold Italics"/>
              </a:rPr>
              <a:t>ón</a:t>
            </a:r>
            <a:r>
              <a:rPr lang="es-SV" sz="2400" spc="21" dirty="0">
                <a:latin typeface="Maven Pro Bold Italics"/>
              </a:rPr>
              <a:t> de proyectos</a:t>
            </a:r>
          </a:p>
          <a:p>
            <a:pPr marL="609630" indent="-609630" defTabSz="609630">
              <a:buFontTx/>
              <a:buAutoNum type="arabicPeriod"/>
            </a:pPr>
            <a:r>
              <a:rPr lang="es-SV" sz="2400" spc="21" dirty="0">
                <a:latin typeface="Maven Pro Bold Italics"/>
              </a:rPr>
              <a:t>Aprender a interactuar y comunicarse con diversidad de personas y las autoridades de la Escuela</a:t>
            </a:r>
            <a:endParaRPr lang="en-US" sz="2400" spc="21" dirty="0">
              <a:latin typeface="Maven Pro Bold Italics"/>
            </a:endParaRPr>
          </a:p>
          <a:p>
            <a:pPr marL="609630" indent="-609630" defTabSz="609630">
              <a:buFontTx/>
              <a:buAutoNum type="arabicPeriod"/>
            </a:pPr>
            <a:r>
              <a:rPr lang="en-US" sz="2400" spc="21" dirty="0" err="1">
                <a:latin typeface="Maven Pro Bold Italics"/>
              </a:rPr>
              <a:t>Reconocimiento</a:t>
            </a:r>
            <a:r>
              <a:rPr lang="en-US" sz="2400" spc="21" dirty="0">
                <a:latin typeface="Maven Pro Bold Italics"/>
              </a:rPr>
              <a:t> </a:t>
            </a:r>
            <a:r>
              <a:rPr lang="en-US" sz="2400" spc="21" dirty="0" err="1">
                <a:latin typeface="Maven Pro Bold Italics"/>
              </a:rPr>
              <a:t>en</a:t>
            </a:r>
            <a:r>
              <a:rPr lang="en-US" sz="2400" spc="21" dirty="0">
                <a:latin typeface="Maven Pro Bold Italics"/>
              </a:rPr>
              <a:t> la </a:t>
            </a:r>
            <a:r>
              <a:rPr lang="en-US" sz="2400" spc="21" dirty="0" err="1">
                <a:latin typeface="Maven Pro Bold Italics"/>
              </a:rPr>
              <a:t>comunidad</a:t>
            </a:r>
            <a:r>
              <a:rPr lang="en-US" sz="2400" spc="21" dirty="0">
                <a:latin typeface="Maven Pro Bold Italics"/>
              </a:rPr>
              <a:t> ESEN (Networking, ¿</a:t>
            </a:r>
            <a:r>
              <a:rPr lang="en-US" sz="2400" spc="21" dirty="0" err="1">
                <a:latin typeface="Maven Pro Bold Italics"/>
              </a:rPr>
              <a:t>eres</a:t>
            </a:r>
            <a:r>
              <a:rPr lang="en-US" sz="2400" spc="21" dirty="0">
                <a:latin typeface="Maven Pro Bold Italics"/>
              </a:rPr>
              <a:t> </a:t>
            </a:r>
            <a:r>
              <a:rPr lang="en-US" sz="2400" spc="21" dirty="0" err="1">
                <a:latin typeface="Maven Pro Bold Italics"/>
              </a:rPr>
              <a:t>tú</a:t>
            </a:r>
            <a:r>
              <a:rPr lang="en-US" sz="2400" spc="21" dirty="0">
                <a:latin typeface="Maven Pro Bold Italics"/>
              </a:rPr>
              <a:t>?)</a:t>
            </a:r>
          </a:p>
          <a:p>
            <a:pPr marL="609630" indent="-609630" defTabSz="609630">
              <a:buFontTx/>
              <a:buAutoNum type="arabicPeriod"/>
            </a:pPr>
            <a:r>
              <a:rPr lang="en-US" sz="2400" spc="21" dirty="0" err="1">
                <a:latin typeface="Maven Pro Bold Italics"/>
              </a:rPr>
              <a:t>Representación</a:t>
            </a:r>
            <a:r>
              <a:rPr lang="en-US" sz="2400" spc="21" dirty="0">
                <a:latin typeface="Maven Pro Bold Italics"/>
              </a:rPr>
              <a:t> del </a:t>
            </a:r>
            <a:r>
              <a:rPr lang="en-US" sz="2400" spc="21" dirty="0" err="1">
                <a:latin typeface="Maven Pro Bold Italics"/>
              </a:rPr>
              <a:t>alumnado</a:t>
            </a:r>
            <a:r>
              <a:rPr lang="en-US" sz="2400" spc="21" dirty="0">
                <a:latin typeface="Maven Pro Bold Italics"/>
              </a:rPr>
              <a:t> </a:t>
            </a:r>
            <a:r>
              <a:rPr lang="en-US" sz="2400" spc="21" dirty="0" err="1">
                <a:latin typeface="Maven Pro Bold Italics"/>
              </a:rPr>
              <a:t>en</a:t>
            </a:r>
            <a:r>
              <a:rPr lang="en-US" sz="2400" spc="21" dirty="0">
                <a:latin typeface="Maven Pro Bold Italics"/>
              </a:rPr>
              <a:t> </a:t>
            </a:r>
            <a:r>
              <a:rPr lang="en-US" sz="2400" spc="21" dirty="0" err="1">
                <a:latin typeface="Maven Pro Bold Italics"/>
              </a:rPr>
              <a:t>eventos</a:t>
            </a:r>
            <a:r>
              <a:rPr lang="en-US" sz="2400" spc="21" dirty="0">
                <a:latin typeface="Maven Pro Bold Italics"/>
              </a:rPr>
              <a:t> </a:t>
            </a:r>
            <a:r>
              <a:rPr lang="en-US" sz="2400" spc="21" dirty="0" err="1">
                <a:latin typeface="Maven Pro Bold Italics"/>
              </a:rPr>
              <a:t>importantes</a:t>
            </a:r>
            <a:endParaRPr lang="en-US" sz="2400" spc="21" dirty="0">
              <a:latin typeface="Maven Pro Bold Italics"/>
            </a:endParaRPr>
          </a:p>
          <a:p>
            <a:pPr marL="609630" indent="-609630" defTabSz="609630">
              <a:buFontTx/>
              <a:buAutoNum type="arabicPeriod"/>
            </a:pPr>
            <a:r>
              <a:rPr lang="en-US" sz="2400" spc="21" dirty="0">
                <a:latin typeface="Maven Pro Bold Italics"/>
              </a:rPr>
              <a:t>Horas sociales (50 para </a:t>
            </a:r>
            <a:r>
              <a:rPr lang="en-US" sz="2400" spc="21" dirty="0" err="1">
                <a:latin typeface="Maven Pro Bold Italics"/>
              </a:rPr>
              <a:t>representantes</a:t>
            </a:r>
            <a:r>
              <a:rPr lang="en-US" sz="2400" spc="21" dirty="0">
                <a:latin typeface="Maven Pro Bold Italics"/>
              </a:rPr>
              <a:t> de </a:t>
            </a:r>
            <a:r>
              <a:rPr lang="en-US" sz="2400" spc="21" dirty="0" err="1">
                <a:latin typeface="Maven Pro Bold Italics"/>
              </a:rPr>
              <a:t>ciclo</a:t>
            </a:r>
            <a:r>
              <a:rPr lang="en-US" sz="2400" spc="21" dirty="0">
                <a:latin typeface="Maven Pro Bold Italics"/>
              </a:rPr>
              <a:t> y 150 para </a:t>
            </a:r>
            <a:r>
              <a:rPr lang="en-US" sz="2400" spc="21" dirty="0" err="1">
                <a:latin typeface="Maven Pro Bold Italics"/>
              </a:rPr>
              <a:t>representante</a:t>
            </a:r>
            <a:r>
              <a:rPr lang="en-US" sz="2400" spc="21" dirty="0">
                <a:latin typeface="Maven Pro Bold Italics"/>
              </a:rPr>
              <a:t> de </a:t>
            </a:r>
            <a:r>
              <a:rPr lang="en-US" sz="2400" spc="21" dirty="0" err="1">
                <a:latin typeface="Maven Pro Bold Italics"/>
              </a:rPr>
              <a:t>año</a:t>
            </a:r>
            <a:r>
              <a:rPr lang="en-US" sz="2400" spc="21" dirty="0">
                <a:latin typeface="Maven Pro Bold Italics"/>
              </a:rPr>
              <a:t>)</a:t>
            </a:r>
          </a:p>
          <a:p>
            <a:pPr marL="609630" indent="-609630" defTabSz="609630">
              <a:buFontTx/>
              <a:buAutoNum type="arabicPeriod"/>
            </a:pPr>
            <a:r>
              <a:rPr lang="en-US" sz="2400" spc="21" dirty="0" err="1">
                <a:latin typeface="Maven Pro Bold Italics"/>
              </a:rPr>
              <a:t>Destacado</a:t>
            </a:r>
            <a:r>
              <a:rPr lang="en-US" sz="2400" spc="21" dirty="0">
                <a:latin typeface="Maven Pro Bold Italics"/>
              </a:rPr>
              <a:t> al </a:t>
            </a:r>
            <a:r>
              <a:rPr lang="en-US" sz="2400" spc="21" dirty="0" err="1">
                <a:latin typeface="Maven Pro Bold Italics"/>
              </a:rPr>
              <a:t>postularse</a:t>
            </a:r>
            <a:r>
              <a:rPr lang="en-US" sz="2400" spc="21" dirty="0">
                <a:latin typeface="Maven Pro Bold Italics"/>
              </a:rPr>
              <a:t> a </a:t>
            </a:r>
            <a:r>
              <a:rPr lang="en-US" sz="2400" spc="21" dirty="0" err="1">
                <a:latin typeface="Maven Pro Bold Italics"/>
              </a:rPr>
              <a:t>becas</a:t>
            </a:r>
            <a:r>
              <a:rPr lang="en-US" sz="2400" spc="21" dirty="0">
                <a:latin typeface="Maven Pro Bold Italics"/>
              </a:rPr>
              <a:t> y para el CV </a:t>
            </a:r>
            <a:r>
              <a:rPr lang="en-US" sz="2400" spc="21" dirty="0">
                <a:latin typeface="Maven Pro Bold Italics"/>
                <a:sym typeface="Wingdings" panose="05000000000000000000" pitchFamily="2" charset="2"/>
              </a:rPr>
              <a:t></a:t>
            </a:r>
          </a:p>
          <a:p>
            <a:pPr defTabSz="609630"/>
            <a:endParaRPr lang="en-US" sz="2400" spc="21" dirty="0">
              <a:latin typeface="Maven Pro Bold Italics"/>
            </a:endParaRPr>
          </a:p>
        </p:txBody>
      </p:sp>
    </p:spTree>
    <p:extLst>
      <p:ext uri="{BB962C8B-B14F-4D97-AF65-F5344CB8AC3E}">
        <p14:creationId xmlns:p14="http://schemas.microsoft.com/office/powerpoint/2010/main" val="18121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318305" y="5354835"/>
            <a:ext cx="1873695" cy="187369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344905" y="355498"/>
            <a:ext cx="11502189" cy="61470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s-SV" sz="3200" b="1" spc="21" dirty="0">
                <a:solidFill>
                  <a:srgbClr val="FFFFFF"/>
                </a:solidFill>
                <a:latin typeface="Maven Pro Bold Italics"/>
              </a:rPr>
              <a:t>Proceso de elección</a:t>
            </a:r>
          </a:p>
          <a:p>
            <a:pPr defTabSz="609630">
              <a:lnSpc>
                <a:spcPts val="4369"/>
              </a:lnSpc>
            </a:pPr>
            <a:endParaRPr lang="es-SV" sz="2000" spc="21" dirty="0">
              <a:solidFill>
                <a:srgbClr val="FFFFFF"/>
              </a:solidFill>
              <a:latin typeface="Maven Pro Bold Italics"/>
            </a:endParaRPr>
          </a:p>
          <a:p>
            <a:pPr defTabSz="609630">
              <a:lnSpc>
                <a:spcPts val="4369"/>
              </a:lnSpc>
            </a:pPr>
            <a:r>
              <a:rPr lang="es-SV" sz="2400" spc="21" dirty="0">
                <a:solidFill>
                  <a:srgbClr val="FFFFFF"/>
                </a:solidFill>
                <a:latin typeface="Maven Pro Bold Italics"/>
              </a:rPr>
              <a:t>Miembros de la Junta Directiva</a:t>
            </a:r>
          </a:p>
          <a:p>
            <a:pPr marL="342900" indent="-342900" defTabSz="609630">
              <a:lnSpc>
                <a:spcPts val="4369"/>
              </a:lnSpc>
              <a:buFont typeface="Arial" panose="020B0604020202020204" pitchFamily="34" charset="0"/>
              <a:buChar char="•"/>
            </a:pPr>
            <a:r>
              <a:rPr lang="es-SV" sz="2400" spc="21" dirty="0">
                <a:solidFill>
                  <a:srgbClr val="FFFFFF"/>
                </a:solidFill>
                <a:latin typeface="Maven Pro Bold Italics"/>
              </a:rPr>
              <a:t>Se escogen una vez por año. Postulante con mayor número de votos de cada carrera por año.</a:t>
            </a:r>
          </a:p>
          <a:p>
            <a:pPr marL="342900" indent="-342900" defTabSz="609630">
              <a:lnSpc>
                <a:spcPts val="4369"/>
              </a:lnSpc>
              <a:buFont typeface="Arial" panose="020B0604020202020204" pitchFamily="34" charset="0"/>
              <a:buChar char="•"/>
            </a:pPr>
            <a:r>
              <a:rPr lang="es-SV" sz="2400" spc="21" dirty="0">
                <a:solidFill>
                  <a:srgbClr val="FFFFFF"/>
                </a:solidFill>
                <a:latin typeface="Maven Pro Bold Italics"/>
              </a:rPr>
              <a:t>Función: 1 año</a:t>
            </a:r>
          </a:p>
          <a:p>
            <a:pPr marL="342900" indent="-342900" defTabSz="609630">
              <a:lnSpc>
                <a:spcPts val="4369"/>
              </a:lnSpc>
              <a:buFont typeface="Arial" panose="020B0604020202020204" pitchFamily="34" charset="0"/>
              <a:buChar char="•"/>
            </a:pPr>
            <a:endParaRPr lang="es-SV" sz="2400" spc="21" dirty="0">
              <a:solidFill>
                <a:srgbClr val="FFFFFF"/>
              </a:solidFill>
              <a:latin typeface="Maven Pro Bold Italics"/>
            </a:endParaRPr>
          </a:p>
          <a:p>
            <a:pPr defTabSz="609630">
              <a:lnSpc>
                <a:spcPts val="4369"/>
              </a:lnSpc>
            </a:pPr>
            <a:r>
              <a:rPr lang="es-SV" sz="2400" spc="21" dirty="0">
                <a:solidFill>
                  <a:srgbClr val="FFFFFF"/>
                </a:solidFill>
                <a:latin typeface="Maven Pro Bold Italics"/>
              </a:rPr>
              <a:t>Miembros de Cuerpo de Representantes</a:t>
            </a:r>
          </a:p>
          <a:p>
            <a:pPr marL="342900" indent="-342900" defTabSz="609630">
              <a:lnSpc>
                <a:spcPts val="4369"/>
              </a:lnSpc>
              <a:buFont typeface="Arial" panose="020B0604020202020204" pitchFamily="34" charset="0"/>
              <a:buChar char="•"/>
            </a:pPr>
            <a:r>
              <a:rPr lang="es-SV" sz="2400" spc="21" dirty="0">
                <a:solidFill>
                  <a:srgbClr val="FFFFFF"/>
                </a:solidFill>
                <a:latin typeface="Maven Pro Bold Italics"/>
              </a:rPr>
              <a:t>Se escogen una vez por ciclo. Postulante con mayor votación de cada sección de cada carrera por año.</a:t>
            </a:r>
          </a:p>
          <a:p>
            <a:pPr marL="342900" indent="-342900" defTabSz="609630">
              <a:lnSpc>
                <a:spcPts val="4369"/>
              </a:lnSpc>
              <a:buFont typeface="Arial" panose="020B0604020202020204" pitchFamily="34" charset="0"/>
              <a:buChar char="•"/>
            </a:pPr>
            <a:r>
              <a:rPr lang="es-SV" sz="2400" spc="21" dirty="0">
                <a:solidFill>
                  <a:srgbClr val="FFFFFF"/>
                </a:solidFill>
                <a:latin typeface="Maven Pro Bold Italics"/>
              </a:rPr>
              <a:t>Función: 1 ciclo</a:t>
            </a:r>
          </a:p>
        </p:txBody>
      </p:sp>
    </p:spTree>
    <p:extLst>
      <p:ext uri="{BB962C8B-B14F-4D97-AF65-F5344CB8AC3E}">
        <p14:creationId xmlns:p14="http://schemas.microsoft.com/office/powerpoint/2010/main" val="104580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693101" y="2113471"/>
            <a:ext cx="9188836" cy="34470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s-SV" sz="2400" b="1" spc="21" dirty="0">
                <a:latin typeface="Maven Pro Bold Italics"/>
              </a:rPr>
              <a:t>Funciones académicas</a:t>
            </a:r>
          </a:p>
          <a:p>
            <a:pPr defTabSz="609630"/>
            <a:endParaRPr lang="es-SV" sz="2400" b="1" spc="21" dirty="0">
              <a:latin typeface="Maven Pro Bold Italics"/>
            </a:endParaRP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Ser el enlace entre alumnos y profesores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Programar junto con Registro Académico los horarios de exámenes</a:t>
            </a:r>
          </a:p>
          <a:p>
            <a:pPr marL="457200" indent="-457200" defTabSz="609630">
              <a:buFont typeface="+mj-lt"/>
              <a:buAutoNum type="arabicPeriod"/>
            </a:pPr>
            <a:r>
              <a:rPr lang="es-SV" sz="2400" spc="21" dirty="0">
                <a:latin typeface="Maven Pro Bold Italics"/>
              </a:rPr>
              <a:t>Atender situaciones académicas diversas (reprogramación de clases, cambios de horarios, feedback sobre los cursos a decanato, etc.).</a:t>
            </a: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endParaRPr lang="es-SV" sz="2000" spc="21" dirty="0">
              <a:latin typeface="Maven Pro Bold Italics"/>
            </a:endParaRPr>
          </a:p>
          <a:p>
            <a:pPr defTabSz="609630"/>
            <a:br>
              <a:rPr lang="es-SV" sz="2000" spc="21" dirty="0">
                <a:latin typeface="Maven Pro Bold Italics"/>
              </a:rPr>
            </a:br>
            <a:endParaRPr lang="es-SV" sz="2000" spc="21" dirty="0">
              <a:latin typeface="Maven Pro Bold Italics"/>
            </a:endParaRPr>
          </a:p>
        </p:txBody>
      </p:sp>
      <p:pic>
        <p:nvPicPr>
          <p:cNvPr id="5" name="Imagen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45A12E99-4C05-491F-84C6-8407AAEC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95" y="5368064"/>
            <a:ext cx="1646431" cy="16464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B4C9A0-BD41-49AF-95E3-906A32B1CD9E}"/>
              </a:ext>
            </a:extLst>
          </p:cNvPr>
          <p:cNvSpPr txBox="1"/>
          <p:nvPr/>
        </p:nvSpPr>
        <p:spPr>
          <a:xfrm>
            <a:off x="2131312" y="443229"/>
            <a:ext cx="7750625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369"/>
              </a:lnSpc>
            </a:pPr>
            <a:r>
              <a:rPr lang="en-US" sz="3523" spc="21" dirty="0">
                <a:latin typeface="Maven Pro Bold Italics"/>
              </a:rPr>
              <a:t>Funciones</a:t>
            </a:r>
          </a:p>
        </p:txBody>
      </p:sp>
    </p:spTree>
    <p:extLst>
      <p:ext uri="{BB962C8B-B14F-4D97-AF65-F5344CB8AC3E}">
        <p14:creationId xmlns:p14="http://schemas.microsoft.com/office/powerpoint/2010/main" val="241152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580</Words>
  <Application>Microsoft Office PowerPoint</Application>
  <PresentationFormat>Panorámica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Maven Pro Bold Italics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Milagro de Jesús Hernández Hernández</dc:creator>
  <cp:lastModifiedBy>Milagro de Jesús Hernández Hernández</cp:lastModifiedBy>
  <cp:revision>50</cp:revision>
  <dcterms:created xsi:type="dcterms:W3CDTF">2021-01-09T06:28:00Z</dcterms:created>
  <dcterms:modified xsi:type="dcterms:W3CDTF">2021-01-09T07:45:49Z</dcterms:modified>
</cp:coreProperties>
</file>