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306" r:id="rId4"/>
    <p:sldId id="304" r:id="rId5"/>
    <p:sldId id="305" r:id="rId6"/>
    <p:sldId id="259" r:id="rId7"/>
    <p:sldId id="302" r:id="rId8"/>
    <p:sldId id="335" r:id="rId9"/>
    <p:sldId id="299" r:id="rId10"/>
    <p:sldId id="331" r:id="rId11"/>
    <p:sldId id="333" r:id="rId12"/>
    <p:sldId id="332" r:id="rId13"/>
    <p:sldId id="334" r:id="rId14"/>
    <p:sldId id="285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9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8217" y="1149926"/>
            <a:ext cx="2937163" cy="5708073"/>
          </a:xfrm>
          <a:custGeom>
            <a:avLst/>
            <a:gdLst>
              <a:gd name="connsiteX0" fmla="*/ 0 w 2078180"/>
              <a:gd name="connsiteY0" fmla="*/ 0 h 4558146"/>
              <a:gd name="connsiteX1" fmla="*/ 2078180 w 2078180"/>
              <a:gd name="connsiteY1" fmla="*/ 0 h 4558146"/>
              <a:gd name="connsiteX2" fmla="*/ 2078180 w 2078180"/>
              <a:gd name="connsiteY2" fmla="*/ 4558146 h 4558146"/>
              <a:gd name="connsiteX3" fmla="*/ 0 w 2078180"/>
              <a:gd name="connsiteY3" fmla="*/ 45581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0" h="4558146">
                <a:moveTo>
                  <a:pt x="0" y="0"/>
                </a:moveTo>
                <a:lnTo>
                  <a:pt x="2078180" y="0"/>
                </a:lnTo>
                <a:lnTo>
                  <a:pt x="2078180" y="4558146"/>
                </a:lnTo>
                <a:lnTo>
                  <a:pt x="0" y="4558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2078180" cy="4558146"/>
          </a:xfrm>
          <a:custGeom>
            <a:avLst/>
            <a:gdLst>
              <a:gd name="connsiteX0" fmla="*/ 0 w 2078180"/>
              <a:gd name="connsiteY0" fmla="*/ 0 h 4558146"/>
              <a:gd name="connsiteX1" fmla="*/ 2078180 w 2078180"/>
              <a:gd name="connsiteY1" fmla="*/ 0 h 4558146"/>
              <a:gd name="connsiteX2" fmla="*/ 2078180 w 2078180"/>
              <a:gd name="connsiteY2" fmla="*/ 4558146 h 4558146"/>
              <a:gd name="connsiteX3" fmla="*/ 0 w 2078180"/>
              <a:gd name="connsiteY3" fmla="*/ 45581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0" h="4558146">
                <a:moveTo>
                  <a:pt x="0" y="0"/>
                </a:moveTo>
                <a:lnTo>
                  <a:pt x="2078180" y="0"/>
                </a:lnTo>
                <a:lnTo>
                  <a:pt x="2078180" y="4558146"/>
                </a:lnTo>
                <a:lnTo>
                  <a:pt x="0" y="4558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8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3131128"/>
          </a:xfrm>
          <a:custGeom>
            <a:avLst/>
            <a:gdLst>
              <a:gd name="connsiteX0" fmla="*/ 0 w 12192000"/>
              <a:gd name="connsiteY0" fmla="*/ 0 h 3131128"/>
              <a:gd name="connsiteX1" fmla="*/ 12192000 w 12192000"/>
              <a:gd name="connsiteY1" fmla="*/ 0 h 3131128"/>
              <a:gd name="connsiteX2" fmla="*/ 12192000 w 12192000"/>
              <a:gd name="connsiteY2" fmla="*/ 3131128 h 3131128"/>
              <a:gd name="connsiteX3" fmla="*/ 0 w 12192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31128">
                <a:moveTo>
                  <a:pt x="0" y="0"/>
                </a:moveTo>
                <a:lnTo>
                  <a:pt x="12192000" y="0"/>
                </a:lnTo>
                <a:lnTo>
                  <a:pt x="12192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8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955519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92983" y="3960038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955519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30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62536" y="0"/>
            <a:ext cx="2502191" cy="6220692"/>
          </a:xfrm>
          <a:custGeom>
            <a:avLst/>
            <a:gdLst>
              <a:gd name="connsiteX0" fmla="*/ 0 w 2502191"/>
              <a:gd name="connsiteY0" fmla="*/ 0 h 6220692"/>
              <a:gd name="connsiteX1" fmla="*/ 2502191 w 2502191"/>
              <a:gd name="connsiteY1" fmla="*/ 0 h 6220692"/>
              <a:gd name="connsiteX2" fmla="*/ 2502191 w 2502191"/>
              <a:gd name="connsiteY2" fmla="*/ 6220692 h 6220692"/>
              <a:gd name="connsiteX3" fmla="*/ 0 w 2502191"/>
              <a:gd name="connsiteY3" fmla="*/ 6220692 h 62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6220692">
                <a:moveTo>
                  <a:pt x="0" y="0"/>
                </a:moveTo>
                <a:lnTo>
                  <a:pt x="2502191" y="0"/>
                </a:lnTo>
                <a:lnTo>
                  <a:pt x="2502191" y="6220692"/>
                </a:lnTo>
                <a:lnTo>
                  <a:pt x="0" y="62206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2502191" cy="6220692"/>
          </a:xfrm>
          <a:custGeom>
            <a:avLst/>
            <a:gdLst>
              <a:gd name="connsiteX0" fmla="*/ 0 w 2502191"/>
              <a:gd name="connsiteY0" fmla="*/ 0 h 6220692"/>
              <a:gd name="connsiteX1" fmla="*/ 2502191 w 2502191"/>
              <a:gd name="connsiteY1" fmla="*/ 0 h 6220692"/>
              <a:gd name="connsiteX2" fmla="*/ 2502191 w 2502191"/>
              <a:gd name="connsiteY2" fmla="*/ 6220692 h 6220692"/>
              <a:gd name="connsiteX3" fmla="*/ 0 w 2502191"/>
              <a:gd name="connsiteY3" fmla="*/ 6220692 h 62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6220692">
                <a:moveTo>
                  <a:pt x="0" y="0"/>
                </a:moveTo>
                <a:lnTo>
                  <a:pt x="2502191" y="0"/>
                </a:lnTo>
                <a:lnTo>
                  <a:pt x="2502191" y="6220692"/>
                </a:lnTo>
                <a:lnTo>
                  <a:pt x="0" y="62206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92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131128"/>
          </a:xfrm>
          <a:custGeom>
            <a:avLst/>
            <a:gdLst>
              <a:gd name="connsiteX0" fmla="*/ 0 w 6096000"/>
              <a:gd name="connsiteY0" fmla="*/ 0 h 3131128"/>
              <a:gd name="connsiteX1" fmla="*/ 6096000 w 6096000"/>
              <a:gd name="connsiteY1" fmla="*/ 0 h 3131128"/>
              <a:gd name="connsiteX2" fmla="*/ 6096000 w 6096000"/>
              <a:gd name="connsiteY2" fmla="*/ 3131128 h 3131128"/>
              <a:gd name="connsiteX3" fmla="*/ 0 w 6096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131128">
                <a:moveTo>
                  <a:pt x="0" y="0"/>
                </a:moveTo>
                <a:lnTo>
                  <a:pt x="6096000" y="0"/>
                </a:lnTo>
                <a:lnTo>
                  <a:pt x="6096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3241964"/>
            <a:ext cx="6096000" cy="3616036"/>
          </a:xfrm>
          <a:custGeom>
            <a:avLst/>
            <a:gdLst>
              <a:gd name="connsiteX0" fmla="*/ 0 w 6096000"/>
              <a:gd name="connsiteY0" fmla="*/ 0 h 3616036"/>
              <a:gd name="connsiteX1" fmla="*/ 6096000 w 6096000"/>
              <a:gd name="connsiteY1" fmla="*/ 0 h 3616036"/>
              <a:gd name="connsiteX2" fmla="*/ 6096000 w 6096000"/>
              <a:gd name="connsiteY2" fmla="*/ 3616036 h 3616036"/>
              <a:gd name="connsiteX3" fmla="*/ 0 w 6096000"/>
              <a:gd name="connsiteY3" fmla="*/ 3616036 h 36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16036">
                <a:moveTo>
                  <a:pt x="0" y="0"/>
                </a:moveTo>
                <a:lnTo>
                  <a:pt x="6096000" y="0"/>
                </a:lnTo>
                <a:lnTo>
                  <a:pt x="6096000" y="3616036"/>
                </a:lnTo>
                <a:lnTo>
                  <a:pt x="0" y="3616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50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25071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62535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62536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955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3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2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8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10491" y="1149927"/>
            <a:ext cx="7673775" cy="2279073"/>
          </a:xfrm>
          <a:custGeom>
            <a:avLst/>
            <a:gdLst>
              <a:gd name="connsiteX0" fmla="*/ 0 w 7673775"/>
              <a:gd name="connsiteY0" fmla="*/ 0 h 2279073"/>
              <a:gd name="connsiteX1" fmla="*/ 7673775 w 7673775"/>
              <a:gd name="connsiteY1" fmla="*/ 0 h 2279073"/>
              <a:gd name="connsiteX2" fmla="*/ 7673775 w 7673775"/>
              <a:gd name="connsiteY2" fmla="*/ 2279073 h 2279073"/>
              <a:gd name="connsiteX3" fmla="*/ 0 w 7673775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75" h="2279073">
                <a:moveTo>
                  <a:pt x="0" y="0"/>
                </a:moveTo>
                <a:lnTo>
                  <a:pt x="7673775" y="0"/>
                </a:lnTo>
                <a:lnTo>
                  <a:pt x="7673775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750500" y="1149927"/>
            <a:ext cx="2631009" cy="2279073"/>
          </a:xfrm>
          <a:custGeom>
            <a:avLst/>
            <a:gdLst>
              <a:gd name="connsiteX0" fmla="*/ 0 w 2631009"/>
              <a:gd name="connsiteY0" fmla="*/ 0 h 2279073"/>
              <a:gd name="connsiteX1" fmla="*/ 2631009 w 2631009"/>
              <a:gd name="connsiteY1" fmla="*/ 0 h 2279073"/>
              <a:gd name="connsiteX2" fmla="*/ 2631009 w 2631009"/>
              <a:gd name="connsiteY2" fmla="*/ 2279073 h 2279073"/>
              <a:gd name="connsiteX3" fmla="*/ 0 w 2631009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009" h="2279073">
                <a:moveTo>
                  <a:pt x="0" y="0"/>
                </a:moveTo>
                <a:lnTo>
                  <a:pt x="2631009" y="0"/>
                </a:lnTo>
                <a:lnTo>
                  <a:pt x="2631009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190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4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42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0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21974-4ADB-468F-94B5-89D631F82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7944" y="2041743"/>
            <a:ext cx="2425853" cy="2310683"/>
          </a:xfrm>
          <a:custGeom>
            <a:avLst/>
            <a:gdLst>
              <a:gd name="connsiteX0" fmla="*/ 0 w 2425853"/>
              <a:gd name="connsiteY0" fmla="*/ 0 h 2310683"/>
              <a:gd name="connsiteX1" fmla="*/ 2425853 w 2425853"/>
              <a:gd name="connsiteY1" fmla="*/ 0 h 2310683"/>
              <a:gd name="connsiteX2" fmla="*/ 2425853 w 2425853"/>
              <a:gd name="connsiteY2" fmla="*/ 2310683 h 2310683"/>
              <a:gd name="connsiteX3" fmla="*/ 0 w 2425853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3" h="2310683">
                <a:moveTo>
                  <a:pt x="0" y="0"/>
                </a:moveTo>
                <a:lnTo>
                  <a:pt x="2425853" y="0"/>
                </a:lnTo>
                <a:lnTo>
                  <a:pt x="2425853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0C8709-BED0-494C-8BA9-560F58E82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3074" y="2041743"/>
            <a:ext cx="2425853" cy="2310683"/>
          </a:xfrm>
          <a:custGeom>
            <a:avLst/>
            <a:gdLst>
              <a:gd name="connsiteX0" fmla="*/ 0 w 2425853"/>
              <a:gd name="connsiteY0" fmla="*/ 0 h 2310683"/>
              <a:gd name="connsiteX1" fmla="*/ 2425853 w 2425853"/>
              <a:gd name="connsiteY1" fmla="*/ 0 h 2310683"/>
              <a:gd name="connsiteX2" fmla="*/ 2425853 w 2425853"/>
              <a:gd name="connsiteY2" fmla="*/ 2310683 h 2310683"/>
              <a:gd name="connsiteX3" fmla="*/ 0 w 2425853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3" h="2310683">
                <a:moveTo>
                  <a:pt x="0" y="0"/>
                </a:moveTo>
                <a:lnTo>
                  <a:pt x="2425853" y="0"/>
                </a:lnTo>
                <a:lnTo>
                  <a:pt x="2425853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7C1A41-3AC4-4359-8362-8DFC9459AC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8204" y="2041743"/>
            <a:ext cx="2425852" cy="2310683"/>
          </a:xfrm>
          <a:custGeom>
            <a:avLst/>
            <a:gdLst>
              <a:gd name="connsiteX0" fmla="*/ 0 w 2425852"/>
              <a:gd name="connsiteY0" fmla="*/ 0 h 2310683"/>
              <a:gd name="connsiteX1" fmla="*/ 2425852 w 2425852"/>
              <a:gd name="connsiteY1" fmla="*/ 0 h 2310683"/>
              <a:gd name="connsiteX2" fmla="*/ 2425852 w 2425852"/>
              <a:gd name="connsiteY2" fmla="*/ 2310683 h 2310683"/>
              <a:gd name="connsiteX3" fmla="*/ 0 w 2425852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2" h="2310683">
                <a:moveTo>
                  <a:pt x="0" y="0"/>
                </a:moveTo>
                <a:lnTo>
                  <a:pt x="2425852" y="0"/>
                </a:lnTo>
                <a:lnTo>
                  <a:pt x="2425852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54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CD7DA3-83B1-496E-AD0B-49F87F672F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566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0C83EF-81ED-4491-B1E9-5855E5860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5400" y="576775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C4476F-5CBB-42BC-A5E5-8E75168F6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8235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E9CD42-9080-4E3F-8042-7C13729412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1069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314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4BDE-0944-4A47-A4A2-0D6FEBB6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DCF1E-D489-4A8D-B6DD-9AB2EA086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7A65-22C2-4144-999A-085C18CD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654F-4C42-464D-835D-BC0930FEB69A}" type="datetimeFigureOut">
              <a:rPr lang="id-ID" smtClean="0"/>
              <a:t>08/01/2021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D606-5D24-4C80-8438-195BAD20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B0F8-8D97-450D-8C23-F15F4AAD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EDD5-A54D-4755-91B7-27E2DD623AF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17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625E90-07A1-4B37-B72C-6546D6687A65}"/>
              </a:ext>
            </a:extLst>
          </p:cNvPr>
          <p:cNvSpPr txBox="1"/>
          <p:nvPr userDrawn="1"/>
        </p:nvSpPr>
        <p:spPr>
          <a:xfrm>
            <a:off x="-1173707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330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E-628C-4108-9B87-19064D569961}" type="datetimeFigureOut">
              <a:rPr lang="es-ES" smtClean="0"/>
              <a:pPr/>
              <a:t>08/01/2021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C541-58B9-4607-9A15-C1D2FC457A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2625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1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518792" y="845126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964800" y="4343523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528741" y="3674713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964800" y="1513937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23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10490" y="3851564"/>
            <a:ext cx="7807036" cy="2279073"/>
          </a:xfrm>
          <a:custGeom>
            <a:avLst/>
            <a:gdLst>
              <a:gd name="connsiteX0" fmla="*/ 0 w 7807036"/>
              <a:gd name="connsiteY0" fmla="*/ 0 h 2279073"/>
              <a:gd name="connsiteX1" fmla="*/ 7807036 w 7807036"/>
              <a:gd name="connsiteY1" fmla="*/ 0 h 2279073"/>
              <a:gd name="connsiteX2" fmla="*/ 7807036 w 7807036"/>
              <a:gd name="connsiteY2" fmla="*/ 2279073 h 2279073"/>
              <a:gd name="connsiteX3" fmla="*/ 0 w 7807036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7036" h="2279073">
                <a:moveTo>
                  <a:pt x="0" y="0"/>
                </a:moveTo>
                <a:lnTo>
                  <a:pt x="7807036" y="0"/>
                </a:lnTo>
                <a:lnTo>
                  <a:pt x="7807036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750500" y="3851564"/>
            <a:ext cx="2631009" cy="2279073"/>
          </a:xfrm>
          <a:custGeom>
            <a:avLst/>
            <a:gdLst>
              <a:gd name="connsiteX0" fmla="*/ 0 w 2631009"/>
              <a:gd name="connsiteY0" fmla="*/ 0 h 2279073"/>
              <a:gd name="connsiteX1" fmla="*/ 2631009 w 2631009"/>
              <a:gd name="connsiteY1" fmla="*/ 0 h 2279073"/>
              <a:gd name="connsiteX2" fmla="*/ 2631009 w 2631009"/>
              <a:gd name="connsiteY2" fmla="*/ 2279073 h 2279073"/>
              <a:gd name="connsiteX3" fmla="*/ 0 w 2631009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009" h="2279073">
                <a:moveTo>
                  <a:pt x="0" y="0"/>
                </a:moveTo>
                <a:lnTo>
                  <a:pt x="2631009" y="0"/>
                </a:lnTo>
                <a:lnTo>
                  <a:pt x="2631009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39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74327" y="0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75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3726872"/>
            <a:ext cx="12192000" cy="3131128"/>
          </a:xfrm>
          <a:custGeom>
            <a:avLst/>
            <a:gdLst>
              <a:gd name="connsiteX0" fmla="*/ 0 w 12192000"/>
              <a:gd name="connsiteY0" fmla="*/ 0 h 3131128"/>
              <a:gd name="connsiteX1" fmla="*/ 12192000 w 12192000"/>
              <a:gd name="connsiteY1" fmla="*/ 0 h 3131128"/>
              <a:gd name="connsiteX2" fmla="*/ 12192000 w 12192000"/>
              <a:gd name="connsiteY2" fmla="*/ 3131128 h 3131128"/>
              <a:gd name="connsiteX3" fmla="*/ 0 w 12192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31128">
                <a:moveTo>
                  <a:pt x="0" y="0"/>
                </a:moveTo>
                <a:lnTo>
                  <a:pt x="12192000" y="0"/>
                </a:lnTo>
                <a:lnTo>
                  <a:pt x="12192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3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72374" y="727363"/>
            <a:ext cx="7515663" cy="6130637"/>
          </a:xfrm>
          <a:custGeom>
            <a:avLst/>
            <a:gdLst>
              <a:gd name="connsiteX0" fmla="*/ 0 w 7515663"/>
              <a:gd name="connsiteY0" fmla="*/ 0 h 6130637"/>
              <a:gd name="connsiteX1" fmla="*/ 7515663 w 7515663"/>
              <a:gd name="connsiteY1" fmla="*/ 0 h 6130637"/>
              <a:gd name="connsiteX2" fmla="*/ 7515663 w 7515663"/>
              <a:gd name="connsiteY2" fmla="*/ 6130637 h 6130637"/>
              <a:gd name="connsiteX3" fmla="*/ 0 w 7515663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663" h="6130637">
                <a:moveTo>
                  <a:pt x="0" y="0"/>
                </a:moveTo>
                <a:lnTo>
                  <a:pt x="7515663" y="0"/>
                </a:lnTo>
                <a:lnTo>
                  <a:pt x="7515663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9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240981" y="13252"/>
            <a:ext cx="2951019" cy="6130637"/>
          </a:xfrm>
          <a:custGeom>
            <a:avLst/>
            <a:gdLst>
              <a:gd name="connsiteX0" fmla="*/ 0 w 2951019"/>
              <a:gd name="connsiteY0" fmla="*/ 0 h 6130637"/>
              <a:gd name="connsiteX1" fmla="*/ 2951019 w 2951019"/>
              <a:gd name="connsiteY1" fmla="*/ 0 h 6130637"/>
              <a:gd name="connsiteX2" fmla="*/ 2951019 w 2951019"/>
              <a:gd name="connsiteY2" fmla="*/ 6130637 h 6130637"/>
              <a:gd name="connsiteX3" fmla="*/ 0 w 2951019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019" h="6130637">
                <a:moveTo>
                  <a:pt x="0" y="0"/>
                </a:moveTo>
                <a:lnTo>
                  <a:pt x="2951019" y="0"/>
                </a:lnTo>
                <a:lnTo>
                  <a:pt x="2951019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971308" y="727363"/>
            <a:ext cx="2951019" cy="6130637"/>
          </a:xfrm>
          <a:custGeom>
            <a:avLst/>
            <a:gdLst>
              <a:gd name="connsiteX0" fmla="*/ 0 w 2951019"/>
              <a:gd name="connsiteY0" fmla="*/ 0 h 6130637"/>
              <a:gd name="connsiteX1" fmla="*/ 2951019 w 2951019"/>
              <a:gd name="connsiteY1" fmla="*/ 0 h 6130637"/>
              <a:gd name="connsiteX2" fmla="*/ 2951019 w 2951019"/>
              <a:gd name="connsiteY2" fmla="*/ 6130637 h 6130637"/>
              <a:gd name="connsiteX3" fmla="*/ 0 w 2951019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019" h="6130637">
                <a:moveTo>
                  <a:pt x="0" y="0"/>
                </a:moveTo>
                <a:lnTo>
                  <a:pt x="2951019" y="0"/>
                </a:lnTo>
                <a:lnTo>
                  <a:pt x="2951019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50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9B1DD-FF25-42F5-BF36-ED2D02BC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CC4B-AD54-419A-A542-50630F3C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28D6-B999-4BE6-A9B4-A21D0C9F6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A25A-0556-4E29-A9C9-3D59C82B1CE9}" type="datetimeFigureOut">
              <a:rPr lang="id-ID" smtClean="0"/>
              <a:t>08/01/2021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871F-CC84-4B4E-8ECE-00B21A38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7883-39A0-4511-A317-98E04A5B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042-DA42-4A2F-94A3-6070CF3AF0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0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60" r:id="rId23"/>
    <p:sldLayoutId id="2147483661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06" y="3426771"/>
            <a:ext cx="2732779" cy="2053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0"/>
            <a:ext cx="3851587" cy="288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98" y="3664407"/>
            <a:ext cx="265856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98" y="1916832"/>
            <a:ext cx="2924115" cy="1646231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 bwMode="auto">
          <a:xfrm rot="10800000">
            <a:off x="-17843" y="5157192"/>
            <a:ext cx="12192000" cy="198884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3431704" y="5733256"/>
            <a:ext cx="8119918" cy="10785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SV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Bienvenidos!!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70" y="16757"/>
            <a:ext cx="3166630" cy="2105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4" y="2587419"/>
            <a:ext cx="4290816" cy="2852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26" y="2105472"/>
            <a:ext cx="2544554" cy="190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2" y="2587419"/>
            <a:ext cx="2852936" cy="2852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4"/>
            <a:ext cx="3431704" cy="2573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1" y="0"/>
            <a:ext cx="1797468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65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56047" y="368424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911424" y="2132856"/>
            <a:ext cx="110172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6000" dirty="0">
                <a:solidFill>
                  <a:srgbClr val="0070C0"/>
                </a:solidFill>
                <a:latin typeface="Moonbright Demo" pitchFamily="2" charset="-18"/>
              </a:rPr>
              <a:t>“Cuando Puedas elegir entre tener la razón o ser amable, elige ser amable.” </a:t>
            </a:r>
          </a:p>
          <a:p>
            <a:pPr algn="r"/>
            <a:r>
              <a:rPr lang="es-SV" sz="2800" dirty="0" err="1">
                <a:solidFill>
                  <a:srgbClr val="0070C0"/>
                </a:solidFill>
                <a:latin typeface="Montserrat" panose="00000500000000000000"/>
              </a:rPr>
              <a:t>DrWayne.W.Dyer</a:t>
            </a:r>
            <a:endParaRPr lang="es-SV" sz="2800" dirty="0">
              <a:solidFill>
                <a:srgbClr val="0070C0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9599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35560" y="116632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57288" y="1994587"/>
            <a:ext cx="11077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7200" dirty="0">
                <a:solidFill>
                  <a:srgbClr val="0070C0"/>
                </a:solidFill>
                <a:latin typeface="Papyrus" panose="03070502060502030205" pitchFamily="66" charset="0"/>
              </a:rPr>
              <a:t>“ Tus actos son tus monumentos”</a:t>
            </a:r>
          </a:p>
          <a:p>
            <a:r>
              <a:rPr lang="es-SV" sz="7200" dirty="0">
                <a:solidFill>
                  <a:srgbClr val="0070C0"/>
                </a:solidFill>
                <a:latin typeface="orange juice" panose="02000000000000000000" pitchFamily="2" charset="0"/>
              </a:rPr>
              <a:t>						</a:t>
            </a:r>
            <a:r>
              <a:rPr lang="es-SV" sz="4800" dirty="0">
                <a:solidFill>
                  <a:srgbClr val="0070C0"/>
                </a:solidFill>
                <a:latin typeface="orange juice" panose="02000000000000000000" pitchFamily="2" charset="0"/>
              </a:rPr>
              <a:t> </a:t>
            </a:r>
            <a:r>
              <a:rPr lang="es-SV" sz="2400" dirty="0">
                <a:solidFill>
                  <a:srgbClr val="0070C0"/>
                </a:solidFill>
                <a:latin typeface="orange juice" panose="02000000000000000000" pitchFamily="2" charset="0"/>
              </a:rPr>
              <a:t>Inscripción  en una tumba egipcia.</a:t>
            </a:r>
          </a:p>
        </p:txBody>
      </p:sp>
    </p:spTree>
    <p:extLst>
      <p:ext uri="{BB962C8B-B14F-4D97-AF65-F5344CB8AC3E}">
        <p14:creationId xmlns:p14="http://schemas.microsoft.com/office/powerpoint/2010/main" val="31030957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35560" y="116632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4"/>
          <p:cNvSpPr txBox="1"/>
          <p:nvPr/>
        </p:nvSpPr>
        <p:spPr>
          <a:xfrm>
            <a:off x="1703512" y="1651788"/>
            <a:ext cx="9649072" cy="42143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kern="1200" dirty="0">
                <a:solidFill>
                  <a:srgbClr val="0070C0"/>
                </a:solidFill>
                <a:latin typeface="Rage Italic" panose="03070502040507070304" pitchFamily="66" charset="0"/>
              </a:rPr>
              <a:t>“Solos podemos hacer tan poco; juntos podemos hacer tanto”</a:t>
            </a:r>
          </a:p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4400" kern="1200" dirty="0">
                <a:solidFill>
                  <a:srgbClr val="0070C0"/>
                </a:solidFill>
                <a:latin typeface="orange juice" panose="02000000000000000000" pitchFamily="2" charset="0"/>
              </a:rPr>
              <a:t>Helen </a:t>
            </a:r>
            <a:r>
              <a:rPr lang="es-SV" sz="4400" kern="1200" dirty="0" err="1">
                <a:solidFill>
                  <a:srgbClr val="0070C0"/>
                </a:solidFill>
                <a:latin typeface="orange juice" panose="02000000000000000000" pitchFamily="2" charset="0"/>
              </a:rPr>
              <a:t>Keller</a:t>
            </a:r>
            <a:endParaRPr lang="es-SV" sz="4400" kern="1200" dirty="0">
              <a:solidFill>
                <a:srgbClr val="0070C0"/>
              </a:solidFill>
              <a:latin typeface="orange ju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E654B-14A9-47D8-9DE7-D8BC052B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85725"/>
            <a:ext cx="5715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537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3FB2D9C-9A42-4997-99B8-5AC9E7D5F5BB}"/>
              </a:ext>
            </a:extLst>
          </p:cNvPr>
          <p:cNvSpPr/>
          <p:nvPr/>
        </p:nvSpPr>
        <p:spPr>
          <a:xfrm>
            <a:off x="4103561" y="1093661"/>
            <a:ext cx="3984879" cy="39848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2648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DIRECCIÓN ESTUDIANTIL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3047275" y="2627518"/>
            <a:ext cx="6011187" cy="1107996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/>
            <a:r>
              <a:rPr lang="en-US" sz="7200" b="1" spc="-150">
                <a:solidFill>
                  <a:srgbClr val="002060"/>
                </a:solidFill>
                <a:latin typeface="Freestyle Script"/>
              </a:rPr>
              <a:t>THANKS</a:t>
            </a:r>
            <a:endParaRPr lang="es-ES" sz="7200">
              <a:latin typeface="Freestyle Scrip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226FB5-7A96-4B0B-A9AB-7AF4B50FA815}"/>
              </a:ext>
            </a:extLst>
          </p:cNvPr>
          <p:cNvCxnSpPr/>
          <p:nvPr/>
        </p:nvCxnSpPr>
        <p:spPr>
          <a:xfrm flipH="1">
            <a:off x="869984" y="3105149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0CA3EB-20E8-4BDE-BD32-92F2AE31573B}"/>
              </a:ext>
            </a:extLst>
          </p:cNvPr>
          <p:cNvCxnSpPr/>
          <p:nvPr/>
        </p:nvCxnSpPr>
        <p:spPr>
          <a:xfrm flipH="1">
            <a:off x="8874091" y="3105149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0277"/>
            <a:ext cx="4521038" cy="6028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9976" y="17008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SV" sz="4400" b="1" dirty="0">
                <a:solidFill>
                  <a:srgbClr val="002060"/>
                </a:solidFill>
                <a:latin typeface="French Script MT" panose="03020402040607040605" pitchFamily="66" charset="0"/>
              </a:rPr>
              <a:t>“E</a:t>
            </a:r>
            <a:r>
              <a:rPr lang="es-SV" sz="4800" b="1" dirty="0">
                <a:solidFill>
                  <a:srgbClr val="002060"/>
                </a:solidFill>
                <a:latin typeface="French Script MT" panose="03020402040607040605" pitchFamily="66" charset="0"/>
              </a:rPr>
              <a:t>n lo que piensas, te conviertes; lo que sientes, lo atraes; lo que imaginas, lo crees” </a:t>
            </a:r>
            <a:r>
              <a:rPr lang="es-SV" sz="2400" b="1" dirty="0">
                <a:solidFill>
                  <a:srgbClr val="002060"/>
                </a:solidFill>
                <a:latin typeface="Atlantic Bentley" pitchFamily="2" charset="0"/>
              </a:rPr>
              <a:t>B</a:t>
            </a:r>
            <a:r>
              <a:rPr lang="es-SV" sz="2400" b="1" dirty="0">
                <a:solidFill>
                  <a:srgbClr val="002060"/>
                </a:solidFill>
                <a:latin typeface="I Love Christmas" pitchFamily="2" charset="0"/>
              </a:rPr>
              <a:t>UDA</a:t>
            </a:r>
            <a:endParaRPr lang="es-SV" sz="4800" b="1" i="0" dirty="0">
              <a:solidFill>
                <a:srgbClr val="002060"/>
              </a:solidFill>
              <a:effectLst/>
              <a:latin typeface="I Love Christm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/>
        </p:nvSpPr>
        <p:spPr bwMode="auto">
          <a:xfrm flipV="1">
            <a:off x="6312024" y="5098096"/>
            <a:ext cx="5577324" cy="1739380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6423332" y="5390927"/>
            <a:ext cx="5361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repetición es la perfección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476672"/>
            <a:ext cx="9050213" cy="44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36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2648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2716696" y="793717"/>
            <a:ext cx="6612833" cy="1107996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/>
            <a:r>
              <a:rPr lang="es-SV" sz="7200" b="1" spc="-150" dirty="0">
                <a:solidFill>
                  <a:srgbClr val="002060"/>
                </a:solidFill>
                <a:latin typeface="Freestyle Script"/>
                <a:ea typeface="PT Sans" panose="020B0503020203020204" pitchFamily="34" charset="0"/>
                <a:cs typeface="Calibri" panose="020F0502020204030204"/>
              </a:rPr>
              <a:t>S</a:t>
            </a:r>
            <a:r>
              <a:rPr lang="en-US" sz="7200" b="1" spc="-150" dirty="0">
                <a:solidFill>
                  <a:srgbClr val="002060"/>
                </a:solidFill>
                <a:latin typeface="Freestyle Script"/>
                <a:ea typeface="PT Sans" panose="020B0503020203020204" pitchFamily="34" charset="0"/>
                <a:cs typeface="Calibri" panose="020F0502020204030204"/>
              </a:rPr>
              <a:t>emana Cero </a:t>
            </a:r>
            <a:endParaRPr lang="en-US" dirty="0">
              <a:solidFill>
                <a:srgbClr val="000000"/>
              </a:solidFill>
              <a:latin typeface="Calibri" panose="020F0502020204030204"/>
              <a:ea typeface="PT Sans" panose="020B0503020203020204" pitchFamily="34" charset="0"/>
              <a:cs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226FB5-7A96-4B0B-A9AB-7AF4B50FA815}"/>
              </a:ext>
            </a:extLst>
          </p:cNvPr>
          <p:cNvCxnSpPr/>
          <p:nvPr/>
        </p:nvCxnSpPr>
        <p:spPr>
          <a:xfrm flipH="1">
            <a:off x="187394" y="3184248"/>
            <a:ext cx="24479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0CA3EB-20E8-4BDE-BD32-92F2AE31573B}"/>
              </a:ext>
            </a:extLst>
          </p:cNvPr>
          <p:cNvCxnSpPr/>
          <p:nvPr/>
        </p:nvCxnSpPr>
        <p:spPr>
          <a:xfrm flipH="1">
            <a:off x="3252719" y="3184248"/>
            <a:ext cx="24479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6DC0DF-04CE-4F59-BCB5-602B8EAEEE85}"/>
              </a:ext>
            </a:extLst>
          </p:cNvPr>
          <p:cNvSpPr txBox="1"/>
          <p:nvPr/>
        </p:nvSpPr>
        <p:spPr>
          <a:xfrm>
            <a:off x="0" y="3358259"/>
            <a:ext cx="3018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Visión</a:t>
            </a:r>
            <a:r>
              <a:rPr lang="en-US" sz="2000" dirty="0"/>
              <a:t>, </a:t>
            </a:r>
            <a:r>
              <a:rPr lang="en-US" sz="2000" dirty="0" err="1"/>
              <a:t>misión</a:t>
            </a:r>
            <a:r>
              <a:rPr lang="en-US" sz="2000" dirty="0"/>
              <a:t> y </a:t>
            </a:r>
            <a:r>
              <a:rPr lang="en-US" sz="2000" dirty="0" err="1"/>
              <a:t>valores</a:t>
            </a:r>
            <a:r>
              <a:rPr lang="en-US" sz="2000" dirty="0"/>
              <a:t> ESEN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Reglamento</a:t>
            </a:r>
            <a:r>
              <a:rPr lang="en-US" sz="2000" dirty="0"/>
              <a:t> </a:t>
            </a:r>
            <a:r>
              <a:rPr lang="en-US" sz="2000" dirty="0" err="1"/>
              <a:t>Académico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Tour Virtual de ESEN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AB9A6-4022-4662-8998-135E869CCBFB}"/>
              </a:ext>
            </a:extLst>
          </p:cNvPr>
          <p:cNvSpPr txBox="1"/>
          <p:nvPr/>
        </p:nvSpPr>
        <p:spPr>
          <a:xfrm>
            <a:off x="79679" y="2658479"/>
            <a:ext cx="274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/>
              </a:rPr>
              <a:t>Martes 12 de enero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BAF10-01F6-43B5-8BA8-F22993C98311}"/>
              </a:ext>
            </a:extLst>
          </p:cNvPr>
          <p:cNvSpPr txBox="1"/>
          <p:nvPr/>
        </p:nvSpPr>
        <p:spPr>
          <a:xfrm>
            <a:off x="3127415" y="2679928"/>
            <a:ext cx="318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Miércoles 13 de enero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72467-3306-42D3-9941-AD53D17A76C2}"/>
              </a:ext>
            </a:extLst>
          </p:cNvPr>
          <p:cNvSpPr txBox="1"/>
          <p:nvPr/>
        </p:nvSpPr>
        <p:spPr>
          <a:xfrm>
            <a:off x="3252719" y="3394208"/>
            <a:ext cx="2836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000" dirty="0"/>
              <a:t>E</a:t>
            </a:r>
            <a:r>
              <a:rPr lang="en-US" sz="2000" dirty="0"/>
              <a:t>xamen de nivelación de matemáticas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Formación de equipos y dinámica de integración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000" dirty="0"/>
              <a:t>C</a:t>
            </a:r>
            <a:r>
              <a:rPr lang="en-US" sz="2000" dirty="0"/>
              <a:t>harla : Cómo manejar el estrés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000" dirty="0"/>
              <a:t>P</a:t>
            </a:r>
            <a:r>
              <a:rPr lang="en-US" sz="2000" dirty="0"/>
              <a:t>resentación del Consejo Estudiantil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376E80-F593-4D15-AC16-6F512059EFF8}"/>
              </a:ext>
            </a:extLst>
          </p:cNvPr>
          <p:cNvCxnSpPr/>
          <p:nvPr/>
        </p:nvCxnSpPr>
        <p:spPr>
          <a:xfrm flipH="1">
            <a:off x="6433930" y="3184248"/>
            <a:ext cx="24479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042210-2452-4EFE-83B2-E51A4EA6C28A}"/>
              </a:ext>
            </a:extLst>
          </p:cNvPr>
          <p:cNvCxnSpPr/>
          <p:nvPr/>
        </p:nvCxnSpPr>
        <p:spPr>
          <a:xfrm flipH="1">
            <a:off x="9489244" y="3184248"/>
            <a:ext cx="24479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19E06D-CD51-48CE-99A8-6B910E0CCB40}"/>
              </a:ext>
            </a:extLst>
          </p:cNvPr>
          <p:cNvSpPr txBox="1"/>
          <p:nvPr/>
        </p:nvSpPr>
        <p:spPr>
          <a:xfrm>
            <a:off x="6492873" y="2693565"/>
            <a:ext cx="283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Jueves 14 de enero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C171A7-2ACF-422E-A209-C9A544890C20}"/>
              </a:ext>
            </a:extLst>
          </p:cNvPr>
          <p:cNvSpPr/>
          <p:nvPr/>
        </p:nvSpPr>
        <p:spPr>
          <a:xfrm>
            <a:off x="6418470" y="3426436"/>
            <a:ext cx="2836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Aplicación práctica del manejo del tiempo con horarios de clases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Webinar vida estudiantil ( les enviaremos el link durante la semana)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Valor Honradez /Plagio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AB6C2-CF87-4180-B5FF-15FE5296193E}"/>
              </a:ext>
            </a:extLst>
          </p:cNvPr>
          <p:cNvSpPr txBox="1"/>
          <p:nvPr/>
        </p:nvSpPr>
        <p:spPr>
          <a:xfrm>
            <a:off x="9489243" y="2679928"/>
            <a:ext cx="283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/>
              <a:t>V</a:t>
            </a:r>
            <a:r>
              <a:rPr lang="en-US" sz="2400" b="1" dirty="0"/>
              <a:t>iernes 15 de enero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5535D-88EC-4FF4-8F0F-A96F8880CBF5}"/>
              </a:ext>
            </a:extLst>
          </p:cNvPr>
          <p:cNvSpPr txBox="1"/>
          <p:nvPr/>
        </p:nvSpPr>
        <p:spPr>
          <a:xfrm>
            <a:off x="9489243" y="3475373"/>
            <a:ext cx="2447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Plataformas en línea para conectarse a clases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Centro de conocimiento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Charla de Acoso Sexual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903FC0-1780-456F-9089-09ACD90CE48E}"/>
              </a:ext>
            </a:extLst>
          </p:cNvPr>
          <p:cNvCxnSpPr>
            <a:cxnSpLocks/>
          </p:cNvCxnSpPr>
          <p:nvPr/>
        </p:nvCxnSpPr>
        <p:spPr>
          <a:xfrm flipH="1">
            <a:off x="4359965" y="1859057"/>
            <a:ext cx="328653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1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609599" y="651164"/>
            <a:ext cx="3131128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740727" y="651164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7200001" y="2964627"/>
            <a:ext cx="4994896" cy="18466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s-ES_tradnl" sz="2000" dirty="0">
                <a:ea typeface="+mn-lt"/>
                <a:cs typeface="+mn-lt"/>
              </a:rPr>
              <a:t>Te invitamos a que vivas una experiencia única en nuestra universidad, donde puedas desarrollar todas tus capacidades. Recuerda que es importante lograr un equilibrio entre los estudios, las actividades extracurriculares y tu salud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2648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7200721" y="1962952"/>
            <a:ext cx="5953678" cy="5539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id-ID" sz="36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VIDA ESTUDIANTIL</a:t>
            </a:r>
          </a:p>
        </p:txBody>
      </p:sp>
      <p:pic>
        <p:nvPicPr>
          <p:cNvPr id="2" name="Imagen 6" descr="Imagen que contiene botella, firmar, blanco, rojo&#10;&#10;Descripción generada con confianza muy alta">
            <a:extLst>
              <a:ext uri="{FF2B5EF4-FFF2-40B4-BE49-F238E27FC236}">
                <a16:creationId xmlns:a16="http://schemas.microsoft.com/office/drawing/2014/main" id="{C4B1D37D-0000-4F98-8622-86817029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4" y="1546914"/>
            <a:ext cx="4756030" cy="36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522098" y="3727083"/>
            <a:ext cx="2578241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POLITICAS PARA EL EXAMEN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31705" y="3490243"/>
            <a:ext cx="19590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555824" y="4228589"/>
            <a:ext cx="2161297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REGISTRO ACADÉMICO</a:t>
            </a:r>
            <a:r>
              <a:rPr lang="en-US" sz="14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id-ID" sz="1400" dirty="0"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680695" y="5650544"/>
            <a:ext cx="1140506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INGLES ESEN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905786" y="1711002"/>
            <a:ext cx="5953678" cy="5539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id-ID" sz="36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GUIA ESTUDIANTIL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pic>
        <p:nvPicPr>
          <p:cNvPr id="2" name="Imagen 5" descr="Imagen que contiene computadora&#10;&#10;Descripción generada con confianza muy alta">
            <a:extLst>
              <a:ext uri="{FF2B5EF4-FFF2-40B4-BE49-F238E27FC236}">
                <a16:creationId xmlns:a16="http://schemas.microsoft.com/office/drawing/2014/main" id="{94609954-329A-48A2-8BAC-8A62EC41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9" y="1591090"/>
            <a:ext cx="4511614" cy="43515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034918-A26A-470E-9B51-E7E4149FA53D}"/>
              </a:ext>
            </a:extLst>
          </p:cNvPr>
          <p:cNvSpPr txBox="1"/>
          <p:nvPr/>
        </p:nvSpPr>
        <p:spPr>
          <a:xfrm>
            <a:off x="6614031" y="2511279"/>
            <a:ext cx="55180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101010"/>
                </a:solidFill>
              </a:rPr>
              <a:t>La guía estudiantil es un documento donde se recopila la información más importante sobre la vida estudiantil ESEN</a:t>
            </a:r>
            <a:endParaRPr lang="es-ES" sz="20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144DC8F-62B2-4DD9-A845-23307535374C}"/>
              </a:ext>
            </a:extLst>
          </p:cNvPr>
          <p:cNvSpPr/>
          <p:nvPr/>
        </p:nvSpPr>
        <p:spPr>
          <a:xfrm>
            <a:off x="6613693" y="5162339"/>
            <a:ext cx="2190053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CALENDARIO ACADEMICO</a:t>
            </a:r>
            <a:r>
              <a:rPr lang="en-US" sz="1400" dirty="0">
                <a:solidFill>
                  <a:srgbClr val="002060"/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id-ID" sz="1400" dirty="0">
              <a:solidFill>
                <a:srgbClr val="002060"/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5D6D67B-B996-4538-9B92-FE5AE3428DDD}"/>
              </a:ext>
            </a:extLst>
          </p:cNvPr>
          <p:cNvSpPr/>
          <p:nvPr/>
        </p:nvSpPr>
        <p:spPr>
          <a:xfrm>
            <a:off x="6412411" y="4720855"/>
            <a:ext cx="2621373" cy="331116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PROGRAMA DE TUTORÍAS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en-US" sz="1600" dirty="0">
              <a:solidFill>
                <a:schemeClr val="accent2"/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D9282D7A-E481-4549-857E-060E62F3580F}"/>
              </a:ext>
            </a:extLst>
          </p:cNvPr>
          <p:cNvSpPr/>
          <p:nvPr/>
        </p:nvSpPr>
        <p:spPr>
          <a:xfrm>
            <a:off x="6674889" y="6096089"/>
            <a:ext cx="2247562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CENTRO DE CONOCIMIENTO</a:t>
            </a:r>
            <a:endParaRPr lang="id-ID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D159AEBF-5744-4ACD-96A3-F2EA0191D818}"/>
              </a:ext>
            </a:extLst>
          </p:cNvPr>
          <p:cNvSpPr/>
          <p:nvPr/>
        </p:nvSpPr>
        <p:spPr>
          <a:xfrm>
            <a:off x="6497876" y="2381969"/>
            <a:ext cx="2420090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INTERCAMBIO ESTUDIANTIL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2221946F-A8D1-4723-B6CA-C36294CD2872}"/>
              </a:ext>
            </a:extLst>
          </p:cNvPr>
          <p:cNvSpPr/>
          <p:nvPr/>
        </p:nvSpPr>
        <p:spPr>
          <a:xfrm>
            <a:off x="6532428" y="1800671"/>
            <a:ext cx="1543072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SERVICIO SOCIAL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780EE9AB-F489-4276-8B77-D27A96C07F16}"/>
              </a:ext>
            </a:extLst>
          </p:cNvPr>
          <p:cNvSpPr/>
          <p:nvPr/>
        </p:nvSpPr>
        <p:spPr>
          <a:xfrm>
            <a:off x="6397235" y="3692553"/>
            <a:ext cx="2621373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EXTENSIÓN UNIVERSITARIA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C0AB3D55-3C78-41F3-AF38-553A127DA711}"/>
              </a:ext>
            </a:extLst>
          </p:cNvPr>
          <p:cNvSpPr/>
          <p:nvPr/>
        </p:nvSpPr>
        <p:spPr>
          <a:xfrm>
            <a:off x="6417800" y="3001084"/>
            <a:ext cx="3124582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  ASOCIACIONES ESTUDIANTILES ESEN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5802F80C-49DD-4C1E-8ADA-D5D2A3463F11}"/>
              </a:ext>
            </a:extLst>
          </p:cNvPr>
          <p:cNvSpPr/>
          <p:nvPr/>
        </p:nvSpPr>
        <p:spPr>
          <a:xfrm>
            <a:off x="6562083" y="5533871"/>
            <a:ext cx="3527147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DIRECTORIO ACADÉMICO ADMINISTRATIVO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80825B3C-F314-4D79-9FB3-8BF145C8FA69}"/>
              </a:ext>
            </a:extLst>
          </p:cNvPr>
          <p:cNvSpPr/>
          <p:nvPr/>
        </p:nvSpPr>
        <p:spPr>
          <a:xfrm>
            <a:off x="6417800" y="4308737"/>
            <a:ext cx="4174128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SERVICIOS Y EQUIPO DISPONIBLE PARA ALUMNOS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C3C64D6F-CB56-4465-9A88-5D70827F20EF}"/>
              </a:ext>
            </a:extLst>
          </p:cNvPr>
          <p:cNvSpPr/>
          <p:nvPr/>
        </p:nvSpPr>
        <p:spPr>
          <a:xfrm>
            <a:off x="6562083" y="4911892"/>
            <a:ext cx="2132543" cy="2897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CORREO INSTITUCIONAL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3" name="Imagen 6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C1C13EA6-EBE9-44FA-BA77-3E4A8215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0" y="1708902"/>
            <a:ext cx="4267199" cy="41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2" y="3727083"/>
            <a:ext cx="2262217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Cultura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ESEN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31705" y="3490243"/>
            <a:ext cx="19590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2" y="4215288"/>
            <a:ext cx="2161297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Recorrido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por ESEN</a:t>
            </a:r>
            <a:endParaRPr lang="id-ID" dirty="0"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1" y="5650544"/>
            <a:ext cx="2778799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Clases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virtuales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674889" y="1642542"/>
            <a:ext cx="5953678" cy="49244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MANUAL DE CULTURA ESEN</a:t>
            </a:r>
            <a:endParaRPr lang="id-ID" sz="3200" b="1" spc="300" dirty="0"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034918-A26A-470E-9B51-E7E4149FA53D}"/>
              </a:ext>
            </a:extLst>
          </p:cNvPr>
          <p:cNvSpPr txBox="1"/>
          <p:nvPr/>
        </p:nvSpPr>
        <p:spPr>
          <a:xfrm>
            <a:off x="6614031" y="2511279"/>
            <a:ext cx="5518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101010"/>
                </a:solidFill>
              </a:rPr>
              <a:t>Manual creado por estudiantes de ESEN</a:t>
            </a:r>
            <a:endParaRPr lang="es-ES" sz="20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144DC8F-62B2-4DD9-A845-23307535374C}"/>
              </a:ext>
            </a:extLst>
          </p:cNvPr>
          <p:cNvSpPr/>
          <p:nvPr/>
        </p:nvSpPr>
        <p:spPr>
          <a:xfrm>
            <a:off x="6838121" y="5162339"/>
            <a:ext cx="2621373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Cómo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(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sobre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vivir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la ESEN</a:t>
            </a:r>
            <a:endParaRPr lang="id-ID" dirty="0">
              <a:solidFill>
                <a:srgbClr val="002060"/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5D6D67B-B996-4538-9B92-FE5AE3428DDD}"/>
              </a:ext>
            </a:extLst>
          </p:cNvPr>
          <p:cNvSpPr/>
          <p:nvPr/>
        </p:nvSpPr>
        <p:spPr>
          <a:xfrm>
            <a:off x="6838122" y="4708335"/>
            <a:ext cx="2621373" cy="4139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Vida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Estudiantil</a:t>
            </a:r>
            <a:r>
              <a:rPr lang="en-US" sz="2000" dirty="0">
                <a:solidFill>
                  <a:schemeClr val="accent2"/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en-US" sz="2000" dirty="0">
              <a:solidFill>
                <a:schemeClr val="accent2"/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4E2B4-82D0-4CFC-AAB6-6D4903FB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5" t="7709" r="27609" b="3022"/>
          <a:stretch/>
        </p:blipFill>
        <p:spPr>
          <a:xfrm>
            <a:off x="1299037" y="1071949"/>
            <a:ext cx="3653355" cy="40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58579" y="4178125"/>
            <a:ext cx="19590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751161" y="941199"/>
            <a:ext cx="5953678" cy="5539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id-ID" sz="36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SEGURO DE ACCIDENTES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034918-A26A-470E-9B51-E7E4149FA53D}"/>
              </a:ext>
            </a:extLst>
          </p:cNvPr>
          <p:cNvSpPr txBox="1"/>
          <p:nvPr/>
        </p:nvSpPr>
        <p:spPr>
          <a:xfrm>
            <a:off x="6608618" y="1907391"/>
            <a:ext cx="551802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La ESEN ha contratado con la aseguradora ASESUISA un seguro de accidentes personales como beneficio para sus</a:t>
            </a:r>
            <a:endParaRPr lang="es-ES" dirty="0">
              <a:cs typeface="Calibri" panose="020F0502020204030204"/>
            </a:endParaRPr>
          </a:p>
          <a:p>
            <a:pPr algn="just"/>
            <a:r>
              <a:rPr lang="es-ES" dirty="0">
                <a:ea typeface="+mn-lt"/>
                <a:cs typeface="+mn-lt"/>
              </a:rPr>
              <a:t>alumnos inscritos.</a:t>
            </a:r>
          </a:p>
          <a:p>
            <a:pPr algn="just"/>
            <a:r>
              <a:rPr lang="es-ES" dirty="0">
                <a:ea typeface="+mn-lt"/>
                <a:cs typeface="+mn-lt"/>
              </a:rPr>
              <a:t>Este seguro cubre los 365 días del año y las 24 horas del día, fuera o dentro de la ESEN.</a:t>
            </a:r>
          </a:p>
          <a:p>
            <a:pPr algn="just"/>
            <a:r>
              <a:rPr lang="es-ES" dirty="0">
                <a:ea typeface="+mn-lt"/>
                <a:cs typeface="+mn-lt"/>
              </a:rPr>
              <a:t>Solo cubre accidentes </a:t>
            </a:r>
          </a:p>
          <a:p>
            <a:pPr algn="just"/>
            <a:r>
              <a:rPr lang="es-ES" dirty="0">
                <a:ea typeface="+mn-lt"/>
                <a:cs typeface="+mn-lt"/>
              </a:rPr>
              <a:t>Este beneficio se dará  a partir de marzo 2021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5802F80C-49DD-4C1E-8ADA-D5D2A3463F11}"/>
              </a:ext>
            </a:extLst>
          </p:cNvPr>
          <p:cNvSpPr/>
          <p:nvPr/>
        </p:nvSpPr>
        <p:spPr>
          <a:xfrm>
            <a:off x="6613692" y="5940699"/>
            <a:ext cx="3527147" cy="248401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3" name="Imagen 6" descr="Mujer sonriendo para la cámara con un fondo blanco&#10;&#10;Descripción generada con confianza alta">
            <a:extLst>
              <a:ext uri="{FF2B5EF4-FFF2-40B4-BE49-F238E27FC236}">
                <a16:creationId xmlns:a16="http://schemas.microsoft.com/office/drawing/2014/main" id="{29501A65-11B4-42D1-AD28-A1878ED4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21" y="1155940"/>
            <a:ext cx="3034184" cy="4891177"/>
          </a:xfrm>
          <a:prstGeom prst="rect">
            <a:avLst/>
          </a:prstGeom>
        </p:spPr>
      </p:pic>
      <p:pic>
        <p:nvPicPr>
          <p:cNvPr id="7" name="Imagen 7" descr="Imagen que contiene firmar, verde, parado, alimentos&#10;&#10;Descripción generada con confianza muy alta">
            <a:extLst>
              <a:ext uri="{FF2B5EF4-FFF2-40B4-BE49-F238E27FC236}">
                <a16:creationId xmlns:a16="http://schemas.microsoft.com/office/drawing/2014/main" id="{00985F36-3A04-43EE-9507-48F491D35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97" y="4552144"/>
            <a:ext cx="2873999" cy="19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397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Abadi</vt:lpstr>
      <vt:lpstr>Agency FB</vt:lpstr>
      <vt:lpstr>Arial</vt:lpstr>
      <vt:lpstr>Atlantic Bentley</vt:lpstr>
      <vt:lpstr>Calibri</vt:lpstr>
      <vt:lpstr>Calibri Light</vt:lpstr>
      <vt:lpstr>Freestyle Script</vt:lpstr>
      <vt:lpstr>French Script MT</vt:lpstr>
      <vt:lpstr>I Love Christmas</vt:lpstr>
      <vt:lpstr>Montserrat</vt:lpstr>
      <vt:lpstr>Moonbright Demo</vt:lpstr>
      <vt:lpstr>orange juice</vt:lpstr>
      <vt:lpstr>Papyrus</vt:lpstr>
      <vt:lpstr>Poppins</vt:lpstr>
      <vt:lpstr>Poppins ExtraLight</vt:lpstr>
      <vt:lpstr>PT Sans</vt:lpstr>
      <vt:lpstr>Rage Italic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Fátima Rivera</cp:lastModifiedBy>
  <cp:revision>897</cp:revision>
  <dcterms:created xsi:type="dcterms:W3CDTF">2019-10-08T19:45:44Z</dcterms:created>
  <dcterms:modified xsi:type="dcterms:W3CDTF">2021-01-08T16:16:12Z</dcterms:modified>
</cp:coreProperties>
</file>