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85" r:id="rId3"/>
    <p:sldId id="262" r:id="rId4"/>
    <p:sldId id="270" r:id="rId5"/>
    <p:sldId id="258" r:id="rId6"/>
    <p:sldId id="261" r:id="rId7"/>
    <p:sldId id="263" r:id="rId8"/>
    <p:sldId id="278" r:id="rId9"/>
  </p:sldIdLst>
  <p:sldSz cx="9144000" cy="5143500" type="screen16x9"/>
  <p:notesSz cx="6858000" cy="9144000"/>
  <p:embeddedFontLst>
    <p:embeddedFont>
      <p:font typeface="Poiret One" panose="020B0604020202020204" charset="0"/>
      <p:regular r:id="rId11"/>
    </p:embeddedFont>
    <p:embeddedFont>
      <p:font typeface="Raleway" panose="020B0604020202020204" charset="0"/>
      <p:regular r:id="rId12"/>
      <p:bold r:id="rId13"/>
      <p:italic r:id="rId14"/>
      <p:boldItalic r:id="rId15"/>
    </p:embeddedFont>
    <p:embeddedFont>
      <p:font typeface="Raleway Thin" panose="020B0604020202020204" charset="0"/>
      <p:regular r:id="rId16"/>
      <p:bold r:id="rId17"/>
      <p:italic r:id="rId18"/>
      <p:boldItalic r:id="rId19"/>
    </p:embeddedFont>
    <p:embeddedFont>
      <p:font typeface="Satisfy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04C29D-1B80-4052-A328-7ABE1B742CF6}">
  <a:tblStyle styleId="{AE04C29D-1B80-4052-A328-7ABE1B742C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88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201ee5e95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201ee5e95_0_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848825"/>
            <a:ext cx="5850900" cy="1715100"/>
          </a:xfrm>
          <a:prstGeom prst="rect">
            <a:avLst/>
          </a:prstGeom>
          <a:effectLst>
            <a:outerShdw blurRad="14288" dist="28575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855300" y="1506350"/>
            <a:ext cx="6110100" cy="283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𖤓"/>
              <a:defRPr/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𖡼"/>
              <a:defRPr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𖡼"/>
              <a:defRPr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55275" y="1506350"/>
            <a:ext cx="2854800" cy="31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𖤓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𖡼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𖡼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110568" y="1506350"/>
            <a:ext cx="2854800" cy="31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𖤓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𖡼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𖡼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" type="blank">
  <p:cSld name="BLANK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">
  <p:cSld name="BLANK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6282" y="0"/>
            <a:ext cx="48577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06350"/>
            <a:ext cx="6110100" cy="28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FD6EF"/>
              </a:buClr>
              <a:buSzPts val="2000"/>
              <a:buFont typeface="Raleway Thin"/>
              <a:buChar char="𖤓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𖡼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aleway Thin"/>
              <a:buChar char="𖡼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683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7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313035" y="848825"/>
            <a:ext cx="5850900" cy="17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b="1" dirty="0">
                <a:sym typeface="Poiret One"/>
              </a:rPr>
              <a:t>Hablemos de </a:t>
            </a:r>
            <a:br>
              <a:rPr lang="es-SV" b="1" dirty="0">
                <a:sym typeface="Poiret One"/>
              </a:rPr>
            </a:br>
            <a:r>
              <a:rPr lang="es-SV" b="1" dirty="0">
                <a:sym typeface="Poiret One"/>
              </a:rPr>
              <a:t>Salud Mental y manejo del Estrés</a:t>
            </a:r>
            <a:r>
              <a:rPr lang="es-SV" dirty="0">
                <a:sym typeface="Poiret One"/>
              </a:rPr>
              <a:t>.</a:t>
            </a:r>
            <a:endParaRPr dirty="0">
              <a:sym typeface="Poiret On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02B9C-A111-4C65-BA52-26A91721E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805" y="3107364"/>
            <a:ext cx="3264195" cy="2036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B4E0EF-8977-47A3-B089-03BB9C9A4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805" y="0"/>
            <a:ext cx="3264195" cy="2246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613250" y="1078713"/>
            <a:ext cx="3528550" cy="903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u="sng" dirty="0"/>
              <a:t>Salud Mental, </a:t>
            </a:r>
            <a:r>
              <a:rPr lang="es-SV" dirty="0"/>
              <a:t>según la Organización Mental de la Salud: </a:t>
            </a:r>
            <a:endParaRPr dirty="0"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652342" y="2257138"/>
            <a:ext cx="3286500" cy="18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SV" sz="2000" dirty="0">
                <a:solidFill>
                  <a:schemeClr val="accent1">
                    <a:lumMod val="75000"/>
                  </a:schemeClr>
                </a:solidFill>
              </a:rPr>
              <a:t>Estado de Bienestar, en el cual el individuo es consciente de sus propias capacidades, afrontando las tensiones normales de la vida y pueda trabajar de forma productiva. </a:t>
            </a: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3950" y="613328"/>
            <a:ext cx="3916800" cy="3916800"/>
          </a:xfrm>
          <a:prstGeom prst="roundRect">
            <a:avLst>
              <a:gd name="adj" fmla="val 1241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4288" dist="57150" dir="2640000" algn="bl" rotWithShape="0">
              <a:srgbClr val="655A87">
                <a:alpha val="20000"/>
              </a:srgbClr>
            </a:outerShdw>
          </a:effectLst>
        </p:spPr>
      </p:pic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AA28ED-C02A-4CD8-8253-1A48D3E22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950" y="613327"/>
            <a:ext cx="3916800" cy="391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5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1"/>
            </a:gs>
          </a:gsLst>
          <a:lin ang="16200038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00A65-FD41-465E-8F33-164C77657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56" y="1440844"/>
            <a:ext cx="4413887" cy="2261812"/>
          </a:xfrm>
          <a:prstGeom prst="rect">
            <a:avLst/>
          </a:prstGeom>
        </p:spPr>
      </p:pic>
      <p:sp>
        <p:nvSpPr>
          <p:cNvPr id="105" name="Google Shape;105;p19"/>
          <p:cNvSpPr txBox="1">
            <a:spLocks noGrp="1"/>
          </p:cNvSpPr>
          <p:nvPr>
            <p:ph type="ctrTitle" idx="4294967295"/>
          </p:nvPr>
        </p:nvSpPr>
        <p:spPr>
          <a:xfrm>
            <a:off x="419965" y="294084"/>
            <a:ext cx="4072200" cy="2135700"/>
          </a:xfrm>
          <a:prstGeom prst="rect">
            <a:avLst/>
          </a:prstGeom>
          <a:effectLst>
            <a:outerShdw blurRad="14288" dist="19050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0" dirty="0">
              <a:solidFill>
                <a:schemeClr val="lt1"/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3</a:t>
            </a:fld>
            <a:endParaRPr>
              <a:solidFill>
                <a:schemeClr val="accent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53BB02-7FCE-4C3C-BC0B-515EBD412DD4}"/>
              </a:ext>
            </a:extLst>
          </p:cNvPr>
          <p:cNvCxnSpPr/>
          <p:nvPr/>
        </p:nvCxnSpPr>
        <p:spPr>
          <a:xfrm>
            <a:off x="1403498" y="932038"/>
            <a:ext cx="1594883" cy="843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14C2D1D-F618-4599-B38E-EDE968EEBB85}"/>
              </a:ext>
            </a:extLst>
          </p:cNvPr>
          <p:cNvSpPr txBox="1"/>
          <p:nvPr/>
        </p:nvSpPr>
        <p:spPr>
          <a:xfrm>
            <a:off x="430952" y="388751"/>
            <a:ext cx="194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b="1" dirty="0">
                <a:solidFill>
                  <a:schemeClr val="bg1"/>
                </a:solidFill>
                <a:latin typeface="Poiret One" panose="020B0604020202020204" charset="0"/>
                <a:cs typeface="Poiret One" panose="020B0604020202020204" charset="0"/>
                <a:sym typeface="Raleway Thin"/>
              </a:rPr>
              <a:t>Física</a:t>
            </a:r>
            <a:r>
              <a:rPr lang="es-SV" sz="3200" dirty="0">
                <a:solidFill>
                  <a:schemeClr val="accent1">
                    <a:lumMod val="75000"/>
                  </a:schemeClr>
                </a:solidFill>
                <a:latin typeface="Poiret One" panose="020B0604020202020204" charset="0"/>
                <a:cs typeface="Poiret One" panose="020B0604020202020204" charset="0"/>
                <a:sym typeface="Raleway Thin"/>
              </a:rPr>
              <a:t>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Poiret One" panose="020B0604020202020204" charset="0"/>
              <a:cs typeface="Poiret One" panose="020B0604020202020204" charset="0"/>
              <a:sym typeface="Raleway Thin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E212F5-23E7-4E46-BAF4-F44D223347CE}"/>
              </a:ext>
            </a:extLst>
          </p:cNvPr>
          <p:cNvCxnSpPr/>
          <p:nvPr/>
        </p:nvCxnSpPr>
        <p:spPr>
          <a:xfrm flipV="1">
            <a:off x="6241312" y="839972"/>
            <a:ext cx="1573618" cy="1073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E861AE9-936C-434E-BDE7-BF05672D1D28}"/>
              </a:ext>
            </a:extLst>
          </p:cNvPr>
          <p:cNvSpPr txBox="1"/>
          <p:nvPr/>
        </p:nvSpPr>
        <p:spPr>
          <a:xfrm>
            <a:off x="7484014" y="352200"/>
            <a:ext cx="1469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b="1" dirty="0">
                <a:solidFill>
                  <a:schemeClr val="bg1"/>
                </a:solidFill>
                <a:latin typeface="Poiret One" panose="020B0604020202020204" charset="0"/>
                <a:cs typeface="Poiret One" panose="020B0604020202020204" charset="0"/>
              </a:rPr>
              <a:t>Mental</a:t>
            </a:r>
            <a:r>
              <a:rPr lang="es-SV" sz="3200" dirty="0"/>
              <a:t> </a:t>
            </a:r>
            <a:endParaRPr lang="en-US" sz="32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A54DF2-9772-4845-896F-D9665E116457}"/>
              </a:ext>
            </a:extLst>
          </p:cNvPr>
          <p:cNvCxnSpPr/>
          <p:nvPr/>
        </p:nvCxnSpPr>
        <p:spPr>
          <a:xfrm>
            <a:off x="4492165" y="3859619"/>
            <a:ext cx="10987" cy="814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B6DB9C-2C47-4F5A-95B3-BAF8B1164C83}"/>
              </a:ext>
            </a:extLst>
          </p:cNvPr>
          <p:cNvSpPr txBox="1"/>
          <p:nvPr/>
        </p:nvSpPr>
        <p:spPr>
          <a:xfrm>
            <a:off x="3891562" y="4557452"/>
            <a:ext cx="211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b="1" dirty="0">
                <a:solidFill>
                  <a:schemeClr val="bg1"/>
                </a:solidFill>
                <a:latin typeface="Poiret One" panose="020B0604020202020204" charset="0"/>
                <a:cs typeface="Poiret One" panose="020B0604020202020204" charset="0"/>
              </a:rPr>
              <a:t>Social </a:t>
            </a:r>
            <a:endParaRPr lang="en-US" sz="3200" b="1" dirty="0">
              <a:solidFill>
                <a:schemeClr val="bg1"/>
              </a:solidFill>
              <a:latin typeface="Poiret One" panose="020B0604020202020204" charset="0"/>
              <a:cs typeface="Poiret One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ctrTitle" idx="4294967295"/>
          </p:nvPr>
        </p:nvSpPr>
        <p:spPr>
          <a:xfrm>
            <a:off x="855300" y="280922"/>
            <a:ext cx="7433400" cy="1159800"/>
          </a:xfrm>
          <a:prstGeom prst="rect">
            <a:avLst/>
          </a:prstGeom>
          <a:effectLst>
            <a:outerShdw blurRad="14288" dist="19050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SV" sz="6000" dirty="0">
                <a:solidFill>
                  <a:schemeClr val="lt1"/>
                </a:solidFill>
              </a:rPr>
              <a:t>El Estrés:  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189" name="Google Shape;189;p27"/>
          <p:cNvSpPr txBox="1">
            <a:spLocks noGrp="1"/>
          </p:cNvSpPr>
          <p:nvPr>
            <p:ph type="subTitle" idx="4294967295"/>
          </p:nvPr>
        </p:nvSpPr>
        <p:spPr>
          <a:xfrm>
            <a:off x="855300" y="1505741"/>
            <a:ext cx="3472151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Aft>
                <a:spcPts val="600"/>
              </a:spcAft>
            </a:pPr>
            <a:r>
              <a:rPr lang="es-SV" b="1" dirty="0">
                <a:solidFill>
                  <a:schemeClr val="accent1">
                    <a:lumMod val="75000"/>
                  </a:schemeClr>
                </a:solidFill>
              </a:rPr>
              <a:t>Es una respuesta natural de nuestro organismo que se activa para enfrentar amenazas y peligros, asegurando una mayor garantía de supervivencia. 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0" name="Google Shape;190;p2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E9FE5-47F9-4B2A-BCCB-8F20116FE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670" y="280922"/>
            <a:ext cx="3853400" cy="1995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419AB8-A3C9-4FA7-88B2-008EEA3C33D8}"/>
              </a:ext>
            </a:extLst>
          </p:cNvPr>
          <p:cNvSpPr txBox="1"/>
          <p:nvPr/>
        </p:nvSpPr>
        <p:spPr>
          <a:xfrm>
            <a:off x="5103631" y="2998383"/>
            <a:ext cx="3185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b="1" dirty="0">
                <a:solidFill>
                  <a:schemeClr val="accent1">
                    <a:lumMod val="75000"/>
                  </a:schemeClr>
                </a:solidFill>
                <a:latin typeface="Raleway Thin"/>
                <a:sym typeface="Raleway Thin"/>
              </a:rPr>
              <a:t>El estrés como tal no es un problema, tampoco es malo.</a:t>
            </a:r>
          </a:p>
          <a:p>
            <a:endParaRPr lang="es-SV" b="1" dirty="0">
              <a:solidFill>
                <a:schemeClr val="accent1">
                  <a:lumMod val="75000"/>
                </a:schemeClr>
              </a:solidFill>
              <a:latin typeface="Raleway Thin"/>
              <a:sym typeface="Raleway Thi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b="1" dirty="0">
                <a:solidFill>
                  <a:schemeClr val="accent1">
                    <a:lumMod val="75000"/>
                  </a:schemeClr>
                </a:solidFill>
                <a:latin typeface="Raleway Thin"/>
                <a:sym typeface="Raleway Thin"/>
              </a:rPr>
              <a:t>El estrés crónico es malo,</a:t>
            </a:r>
          </a:p>
          <a:p>
            <a:r>
              <a:rPr lang="es-SV" b="1" dirty="0">
                <a:solidFill>
                  <a:schemeClr val="accent1">
                    <a:lumMod val="75000"/>
                  </a:schemeClr>
                </a:solidFill>
                <a:latin typeface="Raleway Thin"/>
                <a:sym typeface="Raleway Thin"/>
              </a:rPr>
              <a:t>       puesto que deriva en: </a:t>
            </a:r>
            <a:r>
              <a:rPr lang="es-SV" b="1" u="sng" dirty="0">
                <a:solidFill>
                  <a:schemeClr val="accent1">
                    <a:lumMod val="75000"/>
                  </a:schemeClr>
                </a:solidFill>
                <a:latin typeface="Raleway Thin"/>
                <a:sym typeface="Raleway Thin"/>
              </a:rPr>
              <a:t>ansiedad,   </a:t>
            </a:r>
          </a:p>
          <a:p>
            <a:r>
              <a:rPr lang="es-SV" b="1" dirty="0">
                <a:solidFill>
                  <a:schemeClr val="accent1">
                    <a:lumMod val="75000"/>
                  </a:schemeClr>
                </a:solidFill>
                <a:latin typeface="Raleway Thin"/>
                <a:sym typeface="Raleway Thin"/>
              </a:rPr>
              <a:t>       </a:t>
            </a:r>
            <a:r>
              <a:rPr lang="es-SV" b="1" u="sng" dirty="0">
                <a:solidFill>
                  <a:schemeClr val="accent1">
                    <a:lumMod val="75000"/>
                  </a:schemeClr>
                </a:solidFill>
                <a:latin typeface="Raleway Thin"/>
                <a:sym typeface="Raleway Thin"/>
              </a:rPr>
              <a:t>depresión </a:t>
            </a:r>
            <a:r>
              <a:rPr lang="es-SV" b="1" dirty="0">
                <a:solidFill>
                  <a:schemeClr val="accent1">
                    <a:lumMod val="75000"/>
                  </a:schemeClr>
                </a:solidFill>
                <a:latin typeface="Raleway Thin"/>
                <a:sym typeface="Raleway Thin"/>
              </a:rPr>
              <a:t>y </a:t>
            </a:r>
            <a:r>
              <a:rPr lang="es-SV" b="1" u="sng" dirty="0">
                <a:solidFill>
                  <a:schemeClr val="accent1">
                    <a:lumMod val="75000"/>
                  </a:schemeClr>
                </a:solidFill>
                <a:latin typeface="Raleway Thin"/>
                <a:sym typeface="Raleway Thin"/>
              </a:rPr>
              <a:t>patologías. 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 idx="4294967295"/>
          </p:nvPr>
        </p:nvSpPr>
        <p:spPr>
          <a:xfrm>
            <a:off x="4572001" y="616688"/>
            <a:ext cx="4465678" cy="14022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857250" lvl="0" indent="-8572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SV" sz="2400" dirty="0"/>
              <a:t>Un pensamiento negativo descontrolado es antinatural, y solo resta salud física y mental.</a:t>
            </a:r>
            <a:br>
              <a:rPr lang="es-SV" sz="2400" dirty="0"/>
            </a:br>
            <a:r>
              <a:rPr lang="es-SV" sz="2400" dirty="0"/>
              <a:t> </a:t>
            </a:r>
            <a:endParaRPr sz="2400" dirty="0"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4294967295"/>
          </p:nvPr>
        </p:nvSpPr>
        <p:spPr>
          <a:xfrm>
            <a:off x="5242366" y="2132048"/>
            <a:ext cx="3795312" cy="200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s-SV" sz="2400" dirty="0">
                <a:solidFill>
                  <a:srgbClr val="9283C0"/>
                </a:solidFill>
                <a:latin typeface="Satisfy"/>
                <a:sym typeface="Satisfy"/>
              </a:rPr>
              <a:t>El organismo entra en protección y activa una respuesta de lucha o huida en el Sistema nervioso.</a:t>
            </a:r>
          </a:p>
          <a:p>
            <a:pPr marL="0" indent="0">
              <a:buNone/>
            </a:pPr>
            <a:endParaRPr lang="es-SV" sz="2400" dirty="0">
              <a:solidFill>
                <a:srgbClr val="9283C0"/>
              </a:solidFill>
              <a:latin typeface="Satisfy"/>
              <a:sym typeface="Satisfy"/>
            </a:endParaRPr>
          </a:p>
          <a:p>
            <a:pPr marL="0" indent="0">
              <a:buNone/>
            </a:pPr>
            <a:r>
              <a:rPr lang="es-SV" sz="2400" dirty="0">
                <a:solidFill>
                  <a:srgbClr val="9283C0"/>
                </a:solidFill>
                <a:latin typeface="Satisfy"/>
                <a:sym typeface="Satisfy"/>
              </a:rPr>
              <a:t>1,400 Respuestas fisiológicas suceden instantáneamente. </a:t>
            </a:r>
            <a:endParaRPr sz="2400" dirty="0">
              <a:solidFill>
                <a:srgbClr val="9283C0"/>
              </a:solidFill>
              <a:latin typeface="Satisfy"/>
              <a:sym typeface="Satisfy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l="27256"/>
          <a:stretch/>
        </p:blipFill>
        <p:spPr>
          <a:xfrm flipH="1">
            <a:off x="855300" y="796750"/>
            <a:ext cx="3549900" cy="3549900"/>
          </a:xfrm>
          <a:prstGeom prst="wedgeEllipseCallout">
            <a:avLst>
              <a:gd name="adj1" fmla="val -56851"/>
              <a:gd name="adj2" fmla="val -28270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4288" dist="57150" dir="2640000" algn="bl" rotWithShape="0">
              <a:srgbClr val="655A87">
                <a:alpha val="20000"/>
              </a:srgbClr>
            </a:outerShdw>
          </a:effectLst>
        </p:spPr>
      </p:pic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EB1DFA-3958-4EFC-B431-F47BD1E12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6" y="616688"/>
            <a:ext cx="4728757" cy="39446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855300" y="293735"/>
            <a:ext cx="7672012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Componentes para tener una buena salud mental: </a:t>
            </a:r>
            <a:endParaRPr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-5947" y="772674"/>
            <a:ext cx="6110100" cy="283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𖤓"/>
            </a:pPr>
            <a:r>
              <a:rPr lang="es-SV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SV" dirty="0"/>
              <a:t>. </a:t>
            </a:r>
            <a:r>
              <a:rPr lang="es-SV" b="1" dirty="0">
                <a:solidFill>
                  <a:schemeClr val="accent1">
                    <a:lumMod val="75000"/>
                  </a:schemeClr>
                </a:solidFill>
              </a:rPr>
              <a:t>Autodominio y Gestión de las emociones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𖤓"/>
            </a:pPr>
            <a:r>
              <a:rPr lang="es-SV" b="1" dirty="0">
                <a:solidFill>
                  <a:schemeClr val="accent1">
                    <a:lumMod val="75000"/>
                  </a:schemeClr>
                </a:solidFill>
              </a:rPr>
              <a:t>2. Evitar el exceso de autocrítica y exigencia consigo mismo. 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𖤓"/>
            </a:pPr>
            <a:r>
              <a:rPr lang="es-SV" b="1" dirty="0">
                <a:solidFill>
                  <a:schemeClr val="accent1">
                    <a:lumMod val="75000"/>
                  </a:schemeClr>
                </a:solidFill>
              </a:rPr>
              <a:t>3. Fijarnos metas y objetivos. 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𖤓"/>
            </a:pPr>
            <a:r>
              <a:rPr lang="es-SV" b="1" dirty="0">
                <a:solidFill>
                  <a:schemeClr val="accent1">
                    <a:lumMod val="75000"/>
                  </a:schemeClr>
                </a:solidFill>
              </a:rPr>
              <a:t>4. Trabajar la voluntad.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𖤓"/>
            </a:pPr>
            <a:r>
              <a:rPr lang="es-SV" b="1" dirty="0">
                <a:solidFill>
                  <a:schemeClr val="accent1">
                    <a:lumMod val="75000"/>
                  </a:schemeClr>
                </a:solidFill>
              </a:rPr>
              <a:t>5. Asertividad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𖤓"/>
            </a:pPr>
            <a:r>
              <a:rPr lang="es-SV" b="1" dirty="0">
                <a:solidFill>
                  <a:schemeClr val="accent1">
                    <a:lumMod val="75000"/>
                  </a:schemeClr>
                </a:solidFill>
              </a:rPr>
              <a:t>6. Fomentar relaciones que te hagan sentir bien y que te animen a llevar un buen estilo de vida. 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𖤓"/>
            </a:pPr>
            <a:r>
              <a:rPr lang="es-SV" b="1" dirty="0">
                <a:solidFill>
                  <a:schemeClr val="accent1">
                    <a:lumMod val="75000"/>
                  </a:schemeClr>
                </a:solidFill>
              </a:rPr>
              <a:t>7. Mindfulness </a:t>
            </a: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s-SV" dirty="0"/>
              <a:t> </a:t>
            </a:r>
            <a:endParaRPr dirty="0"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F13A45-C974-4793-8F18-C61C36C1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152" y="1426984"/>
            <a:ext cx="2660932" cy="26692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855275" y="1506350"/>
            <a:ext cx="2854800" cy="31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855300" y="1091184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dirty="0" err="1"/>
              <a:t>The</a:t>
            </a:r>
            <a:r>
              <a:rPr lang="es-SV" dirty="0"/>
              <a:t> </a:t>
            </a:r>
            <a:r>
              <a:rPr lang="es-SV" dirty="0" err="1"/>
              <a:t>good</a:t>
            </a:r>
            <a:r>
              <a:rPr lang="es-SV" dirty="0"/>
              <a:t> </a:t>
            </a:r>
            <a:r>
              <a:rPr lang="es-SV" dirty="0" err="1"/>
              <a:t>news</a:t>
            </a:r>
            <a:r>
              <a:rPr lang="es-SV" dirty="0"/>
              <a:t> </a:t>
            </a:r>
            <a:r>
              <a:rPr lang="es-SV" dirty="0" err="1"/>
              <a:t>is</a:t>
            </a:r>
            <a:r>
              <a:rPr lang="es-SV" dirty="0"/>
              <a:t>….”</a:t>
            </a:r>
            <a:r>
              <a:rPr lang="es-SV" dirty="0" err="1"/>
              <a:t>You</a:t>
            </a:r>
            <a:r>
              <a:rPr lang="es-SV" dirty="0"/>
              <a:t> can </a:t>
            </a:r>
            <a:r>
              <a:rPr lang="es-SV" dirty="0" err="1"/>
              <a:t>always</a:t>
            </a:r>
            <a:r>
              <a:rPr lang="es-SV" dirty="0"/>
              <a:t> </a:t>
            </a:r>
            <a:r>
              <a:rPr lang="es-SV" dirty="0" err="1"/>
              <a:t>count</a:t>
            </a:r>
            <a:r>
              <a:rPr lang="es-SV" dirty="0"/>
              <a:t> </a:t>
            </a:r>
            <a:r>
              <a:rPr lang="es-SV" dirty="0" err="1"/>
              <a:t>with</a:t>
            </a:r>
            <a:r>
              <a:rPr lang="es-SV" dirty="0"/>
              <a:t> </a:t>
            </a:r>
            <a:r>
              <a:rPr lang="es-SV" dirty="0" err="1"/>
              <a:t>us</a:t>
            </a:r>
            <a:r>
              <a:rPr lang="es-SV" dirty="0"/>
              <a:t>” </a:t>
            </a:r>
            <a:br>
              <a:rPr lang="es-SV" dirty="0"/>
            </a:br>
            <a:r>
              <a:rPr lang="es-SV" dirty="0"/>
              <a:t>Siempre podrás contar con nosotros….</a:t>
            </a:r>
            <a:endParaRPr dirty="0"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5875574" y="1506350"/>
            <a:ext cx="2854800" cy="31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A8B73-EF01-4AB9-95E7-AA76C51E0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34" y="1563536"/>
            <a:ext cx="2854800" cy="3306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380621-5B1E-4F4A-B4C3-1BB38EED2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617" y="1520119"/>
            <a:ext cx="3997399" cy="3306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8C2107-DB21-4F90-88B6-70608CB8903A}"/>
              </a:ext>
            </a:extLst>
          </p:cNvPr>
          <p:cNvSpPr txBox="1"/>
          <p:nvPr/>
        </p:nvSpPr>
        <p:spPr>
          <a:xfrm>
            <a:off x="3187169" y="2324386"/>
            <a:ext cx="1836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800" b="1" dirty="0">
                <a:solidFill>
                  <a:schemeClr val="accent1">
                    <a:lumMod val="75000"/>
                  </a:schemeClr>
                </a:solidFill>
                <a:latin typeface="Poiret One" panose="020B0604020202020204" charset="0"/>
                <a:cs typeface="Poiret One" panose="020B0604020202020204" charset="0"/>
              </a:rPr>
              <a:t>EQUIPO DE </a:t>
            </a:r>
          </a:p>
          <a:p>
            <a:pPr algn="ctr"/>
            <a:r>
              <a:rPr lang="es-SV" sz="1800" b="1" u="sng" dirty="0">
                <a:solidFill>
                  <a:schemeClr val="accent1">
                    <a:lumMod val="75000"/>
                  </a:schemeClr>
                </a:solidFill>
                <a:latin typeface="Poiret One" panose="020B0604020202020204" charset="0"/>
                <a:cs typeface="Poiret One" panose="020B0604020202020204" charset="0"/>
              </a:rPr>
              <a:t>PSICOLÓGOS</a:t>
            </a:r>
            <a:r>
              <a:rPr lang="es-SV" sz="1800" b="1" dirty="0">
                <a:solidFill>
                  <a:schemeClr val="accent1">
                    <a:lumMod val="75000"/>
                  </a:schemeClr>
                </a:solidFill>
                <a:latin typeface="Poiret One" panose="020B0604020202020204" charset="0"/>
                <a:cs typeface="Poiret One" panose="020B0604020202020204" charset="0"/>
              </a:rPr>
              <a:t> DE DIRECCIÓN ESTUDIANTIL 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Poiret One" panose="020B0604020202020204" charset="0"/>
              <a:cs typeface="Poiret One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/>
          <p:nvPr/>
        </p:nvSpPr>
        <p:spPr>
          <a:xfrm>
            <a:off x="855300" y="796750"/>
            <a:ext cx="3549900" cy="3549900"/>
          </a:xfrm>
          <a:prstGeom prst="wedgeEllipseCallout">
            <a:avLst>
              <a:gd name="adj1" fmla="val 56599"/>
              <a:gd name="adj2" fmla="val -28246"/>
            </a:avLst>
          </a:prstGeom>
          <a:solidFill>
            <a:schemeClr val="lt1"/>
          </a:solidFill>
          <a:ln>
            <a:noFill/>
          </a:ln>
          <a:effectLst>
            <a:outerShdw blurRad="14288" dist="19050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400">
              <a:solidFill>
                <a:schemeClr val="lt1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291" name="Google Shape;291;p35"/>
          <p:cNvSpPr txBox="1">
            <a:spLocks noGrp="1"/>
          </p:cNvSpPr>
          <p:nvPr>
            <p:ph type="ctrTitle" idx="4294967295"/>
          </p:nvPr>
        </p:nvSpPr>
        <p:spPr>
          <a:xfrm>
            <a:off x="4944650" y="1098850"/>
            <a:ext cx="3014400" cy="92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Thanks!</a:t>
            </a:r>
            <a:endParaRPr sz="7000"/>
          </a:p>
        </p:txBody>
      </p:sp>
      <p:sp>
        <p:nvSpPr>
          <p:cNvPr id="292" name="Google Shape;292;p35"/>
          <p:cNvSpPr txBox="1">
            <a:spLocks noGrp="1"/>
          </p:cNvSpPr>
          <p:nvPr>
            <p:ph type="subTitle" idx="4294967295"/>
          </p:nvPr>
        </p:nvSpPr>
        <p:spPr>
          <a:xfrm>
            <a:off x="4944650" y="2132048"/>
            <a:ext cx="3014400" cy="200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Any questions?</a:t>
            </a:r>
            <a:endParaRPr sz="2400" b="1" dirty="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3" name="Google Shape;293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94" name="Google Shape;294;p35"/>
          <p:cNvSpPr/>
          <p:nvPr/>
        </p:nvSpPr>
        <p:spPr>
          <a:xfrm>
            <a:off x="1803571" y="1696609"/>
            <a:ext cx="1604015" cy="1481504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Carnival base template">
  <a:themeElements>
    <a:clrScheme name="Custom 347">
      <a:dk1>
        <a:srgbClr val="322B3A"/>
      </a:dk1>
      <a:lt1>
        <a:srgbClr val="FFFFFF"/>
      </a:lt1>
      <a:dk2>
        <a:srgbClr val="B6B4BE"/>
      </a:dk2>
      <a:lt2>
        <a:srgbClr val="F1ECEE"/>
      </a:lt2>
      <a:accent1>
        <a:srgbClr val="ECA3BD"/>
      </a:accent1>
      <a:accent2>
        <a:srgbClr val="B9A9E9"/>
      </a:accent2>
      <a:accent3>
        <a:srgbClr val="A1CAF3"/>
      </a:accent3>
      <a:accent4>
        <a:srgbClr val="A9E9D5"/>
      </a:accent4>
      <a:accent5>
        <a:srgbClr val="C3E299"/>
      </a:accent5>
      <a:accent6>
        <a:srgbClr val="F7DDAD"/>
      </a:accent6>
      <a:hlink>
        <a:srgbClr val="55406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259</Words>
  <Application>Microsoft Office PowerPoint</Application>
  <PresentationFormat>On-screen Show (16:9)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Poiret One</vt:lpstr>
      <vt:lpstr>Raleway Thin</vt:lpstr>
      <vt:lpstr>Arial</vt:lpstr>
      <vt:lpstr>Raleway</vt:lpstr>
      <vt:lpstr>Satisfy</vt:lpstr>
      <vt:lpstr>SlidesCarnival base template</vt:lpstr>
      <vt:lpstr>Hablemos de  Salud Mental y manejo del Estrés.</vt:lpstr>
      <vt:lpstr>Salud Mental, según la Organización Mental de la Salud: </vt:lpstr>
      <vt:lpstr>PowerPoint Presentation</vt:lpstr>
      <vt:lpstr>El Estrés:  </vt:lpstr>
      <vt:lpstr>Un pensamiento negativo descontrolado es antinatural, y solo resta salud física y mental.  </vt:lpstr>
      <vt:lpstr>Componentes para tener una buena salud mental: </vt:lpstr>
      <vt:lpstr>The good news is….”You can always count with us”  Siempre podrás contar con nosotros….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HABLEMOS DE  SALUD MENTAL Y DEL MANEJO DEL ESTRÉS</dc:title>
  <dc:creator>User</dc:creator>
  <cp:lastModifiedBy>User</cp:lastModifiedBy>
  <cp:revision>16</cp:revision>
  <dcterms:modified xsi:type="dcterms:W3CDTF">2021-01-10T21:05:24Z</dcterms:modified>
</cp:coreProperties>
</file>