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 cap="none"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5900"/>
              </a:spcBef>
              <a:buSzPct val="125000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indent="-635000">
              <a:spcBef>
                <a:spcPts val="5900"/>
              </a:spcBef>
              <a:buSzPct val="125000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indent="-635000">
              <a:spcBef>
                <a:spcPts val="5900"/>
              </a:spcBef>
              <a:buSzPct val="125000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indent="-635000">
              <a:spcBef>
                <a:spcPts val="5900"/>
              </a:spcBef>
              <a:buSzPct val="125000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indent="-635000">
              <a:spcBef>
                <a:spcPts val="5900"/>
              </a:spcBef>
              <a:buSzPct val="125000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66800" indent="-457200"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00" indent="-457200"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0" indent="-457200"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895600" indent="-457200"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 algn="l" defTabSz="2438337">
              <a:lnSpc>
                <a:spcPct val="80000"/>
              </a:lnSpc>
              <a:defRPr b="1" cap="none" spc="-232" sz="1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8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hyperlink" Target="mailto:consejeria@esen.edu.sv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AIISE"/>
          <p:cNvSpPr txBox="1"/>
          <p:nvPr>
            <p:ph type="title"/>
          </p:nvPr>
        </p:nvSpPr>
        <p:spPr>
          <a:xfrm>
            <a:off x="1206495" y="2574991"/>
            <a:ext cx="21971006" cy="464820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t>PA</a:t>
            </a:r>
            <a:r>
              <a:rPr>
                <a:solidFill>
                  <a:srgbClr val="FF2600"/>
                </a:solidFill>
              </a:rPr>
              <a:t>II</a:t>
            </a:r>
            <a:r>
              <a:t>SE</a:t>
            </a:r>
          </a:p>
        </p:txBody>
      </p:sp>
      <p:sp>
        <p:nvSpPr>
          <p:cNvPr id="139" name="Un momento para reflexionar"/>
          <p:cNvSpPr txBox="1"/>
          <p:nvPr>
            <p:ph type="body" sz="quarter" idx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defRPr sz="5500"/>
            </a:lvl1pPr>
          </a:lstStyle>
          <a:p>
            <a:pPr/>
            <a:r>
              <a:t>Un momento para reflexionar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es the perception that stress affects health matter? The association with health and mortality"/>
          <p:cNvSpPr txBox="1"/>
          <p:nvPr/>
        </p:nvSpPr>
        <p:spPr>
          <a:xfrm>
            <a:off x="8883298" y="11329920"/>
            <a:ext cx="1514162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b="1" sz="26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Does the perception that stress affects health matter? The association with health and mortality</a:t>
            </a:r>
          </a:p>
        </p:txBody>
      </p:sp>
      <p:sp>
        <p:nvSpPr>
          <p:cNvPr id="196" name="Jamieson, J. P., Nock, M. K., &amp; Mendes, W. B. (2012)."/>
          <p:cNvSpPr txBox="1"/>
          <p:nvPr/>
        </p:nvSpPr>
        <p:spPr>
          <a:xfrm>
            <a:off x="8855554" y="11915588"/>
            <a:ext cx="830271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Jamieson, J. P., Nock, M. K., &amp; Mendes, W. B. (2012).</a:t>
            </a:r>
          </a:p>
        </p:txBody>
      </p:sp>
      <p:sp>
        <p:nvSpPr>
          <p:cNvPr id="197" name="Respuestas de estrés cardiovascular más adaptativas                 (mayor eficiencia cardíaca y menor resistencia vascular)\…"/>
          <p:cNvSpPr txBox="1"/>
          <p:nvPr/>
        </p:nvSpPr>
        <p:spPr>
          <a:xfrm>
            <a:off x="958444" y="2866821"/>
            <a:ext cx="13615190" cy="54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701675">
              <a:defRPr sz="4250">
                <a:solidFill>
                  <a:srgbClr val="EBEBEB"/>
                </a:solidFill>
              </a:defRPr>
            </a:pPr>
            <a:r>
              <a:t>                                        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489148" indent="-489148" algn="l" defTabSz="701675">
              <a:buClr>
                <a:srgbClr val="535353"/>
              </a:buClr>
              <a:buSzPct val="82000"/>
              <a:buChar char="•"/>
              <a:defRPr sz="4250">
                <a:solidFill>
                  <a:srgbClr val="EBEBEB"/>
                </a:solidFill>
              </a:defRPr>
            </a:pPr>
          </a:p>
          <a:p>
            <a:pPr marL="489148" indent="-489148" algn="l" defTabSz="701675">
              <a:buClr>
                <a:srgbClr val="535353"/>
              </a:buClr>
              <a:buSzPct val="82000"/>
              <a:buChar char="•"/>
              <a:defRPr sz="4250">
                <a:solidFill>
                  <a:srgbClr val="EBEBEB"/>
                </a:solidFill>
              </a:defRPr>
            </a:pPr>
            <a:r>
              <a:t>Respuestas de estrés cardiovascular más adaptativas                 </a:t>
            </a:r>
            <a:r>
              <a:rPr sz="2890"/>
              <a:t>(mayor eficiencia cardíaca y menor resistencia vascular)\</a:t>
            </a:r>
            <a:endParaRPr sz="2890"/>
          </a:p>
          <a:p>
            <a:pPr algn="l" defTabSz="701675">
              <a:defRPr sz="4250">
                <a:solidFill>
                  <a:srgbClr val="EBEBEB"/>
                </a:solidFill>
              </a:defRPr>
            </a:pPr>
          </a:p>
          <a:p>
            <a:pPr marL="489148" indent="-489148" algn="l" defTabSz="701675">
              <a:buClr>
                <a:srgbClr val="535353"/>
              </a:buClr>
              <a:buSzPct val="82000"/>
              <a:buChar char="•"/>
              <a:defRPr sz="4250">
                <a:solidFill>
                  <a:srgbClr val="EBEBEB"/>
                </a:solidFill>
              </a:defRPr>
            </a:pPr>
            <a:r>
              <a:t> Disminución de sesgo atencional</a:t>
            </a:r>
          </a:p>
          <a:p>
            <a:pPr marL="489148" indent="-489148" algn="l" defTabSz="701675">
              <a:buClr>
                <a:srgbClr val="535353"/>
              </a:buClr>
              <a:buSzPct val="82000"/>
              <a:buChar char="•"/>
              <a:defRPr sz="4250">
                <a:solidFill>
                  <a:srgbClr val="EBEBEB"/>
                </a:solidFill>
              </a:defRPr>
            </a:pPr>
          </a:p>
          <a:p>
            <a:pPr marL="489148" indent="-489148" algn="l" defTabSz="701675">
              <a:buClr>
                <a:srgbClr val="535353"/>
              </a:buClr>
              <a:buSzPct val="82000"/>
              <a:buChar char="•"/>
              <a:defRPr sz="4250">
                <a:solidFill>
                  <a:srgbClr val="EBEBEB"/>
                </a:solidFill>
              </a:defRPr>
            </a:pPr>
            <a:r>
              <a:t>Hacerlo no solo mejora nuestro estado de ánimo, sino que aumenta nuestra productividad</a:t>
            </a:r>
          </a:p>
        </p:txBody>
      </p:sp>
      <p:pic>
        <p:nvPicPr>
          <p:cNvPr id="198" name="Cuando el pensador cambia, todo cambia.jpg" descr="Cuando el pensador cambia, todo camb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37612" y="3441700"/>
            <a:ext cx="8890001" cy="683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Harvard University Department of Psychology."/>
          <p:cNvSpPr txBox="1"/>
          <p:nvPr/>
        </p:nvSpPr>
        <p:spPr>
          <a:xfrm>
            <a:off x="8855554" y="12465432"/>
            <a:ext cx="71211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Harvard University Department of Psychology.</a:t>
            </a:r>
          </a:p>
        </p:txBody>
      </p:sp>
      <p:sp>
        <p:nvSpPr>
          <p:cNvPr id="200" name="Hacerlo no solo mejora nuestro estado de ánimo, sino que aumenta nuestra productividad"/>
          <p:cNvSpPr txBox="1"/>
          <p:nvPr/>
        </p:nvSpPr>
        <p:spPr>
          <a:xfrm>
            <a:off x="3025055" y="1745587"/>
            <a:ext cx="9481968" cy="86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900"/>
              </a:lnSpc>
              <a:defRPr sz="3800">
                <a:solidFill>
                  <a:srgbClr val="FF93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REVALORACION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WhatsApp Image 2021-11-17 at 11.31.17 PM (12).jpeg" descr="WhatsApp Image 2021-11-17 at 11.31.17 PM (1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0776" y="1815131"/>
            <a:ext cx="10085737" cy="10085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No es agradable, pero puedo controlarlo."/>
          <p:cNvGrpSpPr/>
          <p:nvPr/>
        </p:nvGrpSpPr>
        <p:grpSpPr>
          <a:xfrm>
            <a:off x="1050091" y="10063360"/>
            <a:ext cx="5534630" cy="2261225"/>
            <a:chOff x="-1037616" y="-115100"/>
            <a:chExt cx="5534628" cy="2261223"/>
          </a:xfrm>
        </p:grpSpPr>
        <p:sp>
          <p:nvSpPr>
            <p:cNvPr id="203" name="Quote Bubble"/>
            <p:cNvSpPr/>
            <p:nvPr/>
          </p:nvSpPr>
          <p:spPr>
            <a:xfrm>
              <a:off x="-1037617" y="-115101"/>
              <a:ext cx="5534629" cy="2261225"/>
            </a:xfrm>
            <a:prstGeom prst="wedgeEllipseCallout">
              <a:avLst>
                <a:gd name="adj1" fmla="val 53885"/>
                <a:gd name="adj2" fmla="val -7418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4" name="No es agradable, pero puedo controlarlo."/>
            <p:cNvSpPr txBox="1"/>
            <p:nvPr/>
          </p:nvSpPr>
          <p:spPr>
            <a:xfrm>
              <a:off x="-119640" y="519390"/>
              <a:ext cx="391357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005493"/>
                  </a:solidFill>
                </a:defRPr>
              </a:lvl1pPr>
            </a:lstStyle>
            <a:p>
              <a:pPr/>
              <a:r>
                <a:t>No es agradable, pero puedo controlarlo. </a:t>
              </a:r>
            </a:p>
          </p:txBody>
        </p:sp>
      </p:grpSp>
      <p:grpSp>
        <p:nvGrpSpPr>
          <p:cNvPr id="208" name="Puedo manejar esta situación."/>
          <p:cNvGrpSpPr/>
          <p:nvPr/>
        </p:nvGrpSpPr>
        <p:grpSpPr>
          <a:xfrm>
            <a:off x="2608974" y="889702"/>
            <a:ext cx="3746046" cy="2647837"/>
            <a:chOff x="0" y="0"/>
            <a:chExt cx="3746044" cy="2647836"/>
          </a:xfrm>
        </p:grpSpPr>
        <p:sp>
          <p:nvSpPr>
            <p:cNvPr id="206" name="Quote Bubble"/>
            <p:cNvSpPr/>
            <p:nvPr/>
          </p:nvSpPr>
          <p:spPr>
            <a:xfrm>
              <a:off x="0" y="0"/>
              <a:ext cx="3746045" cy="2647837"/>
            </a:xfrm>
            <a:prstGeom prst="wedgeEllipseCallout">
              <a:avLst>
                <a:gd name="adj1" fmla="val 39258"/>
                <a:gd name="adj2" fmla="val 90479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7" name="¡Yo puedo manejar esta situación!"/>
            <p:cNvSpPr txBox="1"/>
            <p:nvPr/>
          </p:nvSpPr>
          <p:spPr>
            <a:xfrm>
              <a:off x="548595" y="492068"/>
              <a:ext cx="2648855" cy="166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5493"/>
                  </a:solidFill>
                </a:defRPr>
              </a:lvl1pPr>
            </a:lstStyle>
            <a:p>
              <a:pPr/>
              <a:r>
                <a:t>¡Yo puedo manejar esta situación!</a:t>
              </a:r>
            </a:p>
          </p:txBody>
        </p:sp>
      </p:grpSp>
      <p:grpSp>
        <p:nvGrpSpPr>
          <p:cNvPr id="211" name="He conseguido vencer cosas peores."/>
          <p:cNvGrpSpPr/>
          <p:nvPr/>
        </p:nvGrpSpPr>
        <p:grpSpPr>
          <a:xfrm>
            <a:off x="16909220" y="1353071"/>
            <a:ext cx="5162350" cy="2176680"/>
            <a:chOff x="0" y="0"/>
            <a:chExt cx="5162348" cy="2176678"/>
          </a:xfrm>
        </p:grpSpPr>
        <p:sp>
          <p:nvSpPr>
            <p:cNvPr id="209" name="Quote Bubble"/>
            <p:cNvSpPr/>
            <p:nvPr/>
          </p:nvSpPr>
          <p:spPr>
            <a:xfrm>
              <a:off x="0" y="0"/>
              <a:ext cx="5162349" cy="2176679"/>
            </a:xfrm>
            <a:prstGeom prst="wedgeEllipseCallout">
              <a:avLst>
                <a:gd name="adj1" fmla="val -37058"/>
                <a:gd name="adj2" fmla="val 9272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0" name="¡Ya he conseguido vencer cosas difíciles antes!"/>
            <p:cNvSpPr txBox="1"/>
            <p:nvPr/>
          </p:nvSpPr>
          <p:spPr>
            <a:xfrm>
              <a:off x="756008" y="256489"/>
              <a:ext cx="3650333" cy="166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5493"/>
                  </a:solidFill>
                </a:defRPr>
              </a:lvl1pPr>
            </a:lstStyle>
            <a:p>
              <a:pPr/>
              <a:r>
                <a:t>¡Ya he conseguido vencer cosas difíciles antes!</a:t>
              </a:r>
            </a:p>
          </p:txBody>
        </p:sp>
      </p:grpSp>
      <p:grpSp>
        <p:nvGrpSpPr>
          <p:cNvPr id="214" name="Puedo con esto, es un reto y voy a poder!"/>
          <p:cNvGrpSpPr/>
          <p:nvPr/>
        </p:nvGrpSpPr>
        <p:grpSpPr>
          <a:xfrm>
            <a:off x="17072269" y="9541560"/>
            <a:ext cx="5162350" cy="2176680"/>
            <a:chOff x="0" y="0"/>
            <a:chExt cx="5162348" cy="2176678"/>
          </a:xfrm>
        </p:grpSpPr>
        <p:sp>
          <p:nvSpPr>
            <p:cNvPr id="212" name="Quote Bubble"/>
            <p:cNvSpPr/>
            <p:nvPr/>
          </p:nvSpPr>
          <p:spPr>
            <a:xfrm>
              <a:off x="0" y="0"/>
              <a:ext cx="5162349" cy="2176679"/>
            </a:xfrm>
            <a:prstGeom prst="wedgeEllipseCallout">
              <a:avLst>
                <a:gd name="adj1" fmla="val -57219"/>
                <a:gd name="adj2" fmla="val -66859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spcBef>
                  <a:spcPts val="1200"/>
                </a:spcBef>
                <a:defRPr sz="30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defRPr>
              </a:pPr>
            </a:p>
          </p:txBody>
        </p:sp>
        <p:sp>
          <p:nvSpPr>
            <p:cNvPr id="213" name="¡Puedo con esto, es un reto y voy a poder!"/>
            <p:cNvSpPr txBox="1"/>
            <p:nvPr/>
          </p:nvSpPr>
          <p:spPr>
            <a:xfrm>
              <a:off x="756008" y="53975"/>
              <a:ext cx="3928502" cy="170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spcBef>
                  <a:spcPts val="1200"/>
                </a:spcBef>
                <a:defRPr sz="3300">
                  <a:solidFill>
                    <a:srgbClr val="005493"/>
                  </a:solidFill>
                </a:defRPr>
              </a:pPr>
            </a:p>
            <a:p>
              <a:pPr algn="l" defTabSz="457200">
                <a:spcBef>
                  <a:spcPts val="1200"/>
                </a:spcBef>
                <a:defRPr sz="3300">
                  <a:solidFill>
                    <a:srgbClr val="005493"/>
                  </a:solidFill>
                </a:defRPr>
              </a:pPr>
              <a:r>
                <a:t>¡Puedo con esto, es un reto y voy a poder!</a:t>
              </a:r>
            </a:p>
          </p:txBody>
        </p:sp>
      </p:grpSp>
      <p:grpSp>
        <p:nvGrpSpPr>
          <p:cNvPr id="217" name="Es el momento de respirar con calma."/>
          <p:cNvGrpSpPr/>
          <p:nvPr/>
        </p:nvGrpSpPr>
        <p:grpSpPr>
          <a:xfrm>
            <a:off x="1192670" y="5543589"/>
            <a:ext cx="5162350" cy="2647871"/>
            <a:chOff x="0" y="19049"/>
            <a:chExt cx="5162348" cy="2647869"/>
          </a:xfrm>
        </p:grpSpPr>
        <p:sp>
          <p:nvSpPr>
            <p:cNvPr id="215" name="Quote Bubble"/>
            <p:cNvSpPr/>
            <p:nvPr/>
          </p:nvSpPr>
          <p:spPr>
            <a:xfrm>
              <a:off x="0" y="19049"/>
              <a:ext cx="5162349" cy="2647871"/>
            </a:xfrm>
            <a:prstGeom prst="wedgeEllipseCallout">
              <a:avLst>
                <a:gd name="adj1" fmla="val 64514"/>
                <a:gd name="adj2" fmla="val -6510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spcBef>
                  <a:spcPts val="1200"/>
                </a:spcBef>
                <a:defRPr sz="30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defRPr>
              </a:pPr>
            </a:p>
          </p:txBody>
        </p:sp>
        <p:sp>
          <p:nvSpPr>
            <p:cNvPr id="216" name="¡Es el momento de respirar con calma!"/>
            <p:cNvSpPr/>
            <p:nvPr/>
          </p:nvSpPr>
          <p:spPr>
            <a:xfrm>
              <a:off x="444723" y="1142999"/>
              <a:ext cx="36503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spcBef>
                  <a:spcPts val="1200"/>
                </a:spcBef>
                <a:defRPr sz="3000">
                  <a:solidFill>
                    <a:srgbClr val="020202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  <a:p>
              <a:pPr defTabSz="457200">
                <a:spcBef>
                  <a:spcPts val="1200"/>
                </a:spcBef>
                <a:defRPr sz="3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     </a:t>
              </a:r>
              <a:r>
                <a:rPr sz="3600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Gill Sans Light"/>
                </a:rPr>
                <a:t>  ¡Es el momento de respirar con calma!</a:t>
              </a:r>
            </a:p>
          </p:txBody>
        </p:sp>
      </p:grpSp>
      <p:grpSp>
        <p:nvGrpSpPr>
          <p:cNvPr id="220" name="Es más fácil cuando he empezado!"/>
          <p:cNvGrpSpPr/>
          <p:nvPr/>
        </p:nvGrpSpPr>
        <p:grpSpPr>
          <a:xfrm>
            <a:off x="17621490" y="5769660"/>
            <a:ext cx="5162349" cy="2176680"/>
            <a:chOff x="0" y="0"/>
            <a:chExt cx="5162348" cy="2176678"/>
          </a:xfrm>
        </p:grpSpPr>
        <p:sp>
          <p:nvSpPr>
            <p:cNvPr id="218" name="Quote Bubble"/>
            <p:cNvSpPr/>
            <p:nvPr/>
          </p:nvSpPr>
          <p:spPr>
            <a:xfrm>
              <a:off x="0" y="0"/>
              <a:ext cx="5162349" cy="2176679"/>
            </a:xfrm>
            <a:prstGeom prst="wedgeEllipseCallout">
              <a:avLst>
                <a:gd name="adj1" fmla="val -68368"/>
                <a:gd name="adj2" fmla="val -4129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9" name="¡Es más fácil cuando he empezado!"/>
            <p:cNvSpPr txBox="1"/>
            <p:nvPr/>
          </p:nvSpPr>
          <p:spPr>
            <a:xfrm>
              <a:off x="756007" y="567639"/>
              <a:ext cx="3650334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5493"/>
                  </a:solidFill>
                </a:defRPr>
              </a:lvl1pPr>
            </a:lstStyle>
            <a:p>
              <a:pPr/>
              <a:r>
                <a:t>¡Es más fácil cuando he empezado!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1"/>
          <p:cNvSpPr txBox="1"/>
          <p:nvPr>
            <p:ph type="title"/>
          </p:nvPr>
        </p:nvSpPr>
        <p:spPr>
          <a:xfrm>
            <a:off x="6846921" y="682827"/>
            <a:ext cx="11049001" cy="5461001"/>
          </a:xfrm>
          <a:prstGeom prst="rect">
            <a:avLst/>
          </a:prstGeom>
        </p:spPr>
        <p:txBody>
          <a:bodyPr/>
          <a:lstStyle>
            <a:lvl1pPr>
              <a:defRPr sz="16400">
                <a:solidFill>
                  <a:srgbClr val="FF93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23" name="¿CÓMO ERES?"/>
          <p:cNvSpPr txBox="1"/>
          <p:nvPr>
            <p:ph type="body" sz="quarter" idx="1"/>
          </p:nvPr>
        </p:nvSpPr>
        <p:spPr>
          <a:xfrm>
            <a:off x="7106325" y="6883400"/>
            <a:ext cx="11049001" cy="546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6D6D6"/>
                </a:solidFill>
              </a:defRPr>
            </a:lvl1pPr>
          </a:lstStyle>
          <a:p>
            <a:pPr/>
            <a:r>
              <a:t>¿CÓMO ERES?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2"/>
          <p:cNvSpPr txBox="1"/>
          <p:nvPr>
            <p:ph type="title"/>
          </p:nvPr>
        </p:nvSpPr>
        <p:spPr>
          <a:xfrm>
            <a:off x="6667500" y="345602"/>
            <a:ext cx="11049000" cy="5461001"/>
          </a:xfrm>
          <a:prstGeom prst="rect">
            <a:avLst/>
          </a:prstGeom>
        </p:spPr>
        <p:txBody>
          <a:bodyPr/>
          <a:lstStyle>
            <a:lvl1pPr>
              <a:defRPr sz="16400">
                <a:solidFill>
                  <a:srgbClr val="FF93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26" name="¿QUÉ HACES?"/>
          <p:cNvSpPr txBox="1"/>
          <p:nvPr>
            <p:ph type="body" sz="quarter" idx="1"/>
          </p:nvPr>
        </p:nvSpPr>
        <p:spPr>
          <a:xfrm>
            <a:off x="6846921" y="6611295"/>
            <a:ext cx="11049001" cy="546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6D6D6"/>
                </a:solidFill>
              </a:defRPr>
            </a:lvl1pPr>
          </a:lstStyle>
          <a:p>
            <a:pPr/>
            <a:r>
              <a:t>¿QUÉ HACES?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WhatsApp Image 2021-11-17 at 11.59.50 PM (3).jpeg" descr="WhatsApp Image 2021-11-17 at 11.59.50 PM (3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961" y="4481494"/>
            <a:ext cx="13873829" cy="8312989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¿Qué estoy haciendo?…"/>
          <p:cNvSpPr txBox="1"/>
          <p:nvPr/>
        </p:nvSpPr>
        <p:spPr>
          <a:xfrm>
            <a:off x="16115656" y="6541378"/>
            <a:ext cx="7233139" cy="419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16756" indent="-716756" algn="l" defTabSz="457200">
              <a:lnSpc>
                <a:spcPct val="200000"/>
              </a:lnSpc>
              <a:spcBef>
                <a:spcPts val="1200"/>
              </a:spcBef>
              <a:buSzPct val="100000"/>
              <a:buAutoNum type="arabicPeriod" startAt="1"/>
              <a:defRPr sz="4300">
                <a:solidFill>
                  <a:srgbClr val="D6D6D6"/>
                </a:solid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t>¿Qué hago?</a:t>
            </a:r>
          </a:p>
          <a:p>
            <a:pPr marL="716756" indent="-716756" algn="l" defTabSz="457200">
              <a:lnSpc>
                <a:spcPct val="200000"/>
              </a:lnSpc>
              <a:spcBef>
                <a:spcPts val="1200"/>
              </a:spcBef>
              <a:buSzPct val="100000"/>
              <a:buAutoNum type="arabicPeriod" startAt="1"/>
              <a:defRPr sz="4300">
                <a:solidFill>
                  <a:srgbClr val="D6D6D6"/>
                </a:solid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t>¿Qué me digo?</a:t>
            </a:r>
          </a:p>
          <a:p>
            <a:pPr marL="716756" indent="-716756" algn="l" defTabSz="457200">
              <a:spcBef>
                <a:spcPts val="1200"/>
              </a:spcBef>
              <a:buSzPct val="100000"/>
              <a:buAutoNum type="arabicPeriod" startAt="1"/>
              <a:defRPr sz="4300">
                <a:solidFill>
                  <a:srgbClr val="D6D6D6"/>
                </a:solid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t>¿Me sirve?</a:t>
            </a:r>
          </a:p>
        </p:txBody>
      </p:sp>
      <p:sp>
        <p:nvSpPr>
          <p:cNvPr id="230" name="Situación: PRIMERAS EVALUACIONES"/>
          <p:cNvSpPr txBox="1"/>
          <p:nvPr/>
        </p:nvSpPr>
        <p:spPr>
          <a:xfrm>
            <a:off x="1835925" y="2381017"/>
            <a:ext cx="13367446" cy="75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5200">
                <a:solidFill>
                  <a:srgbClr val="FF9300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Situación: PRIMERAS EVALUACIONES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el estrés…"/>
          <p:cNvSpPr txBox="1"/>
          <p:nvPr>
            <p:ph type="title"/>
          </p:nvPr>
        </p:nvSpPr>
        <p:spPr>
          <a:xfrm>
            <a:off x="13186125" y="3962399"/>
            <a:ext cx="8803771" cy="4476346"/>
          </a:xfrm>
          <a:prstGeom prst="rect">
            <a:avLst/>
          </a:prstGeom>
        </p:spPr>
        <p:txBody>
          <a:bodyPr/>
          <a:lstStyle/>
          <a:p>
            <a:pPr defTabSz="602615">
              <a:defRPr sz="10001">
                <a:solidFill>
                  <a:srgbClr val="76D6FF"/>
                </a:solidFill>
              </a:defRPr>
            </a:pPr>
            <a:r>
              <a:t>Del estrés </a:t>
            </a:r>
          </a:p>
          <a:p>
            <a:pPr defTabSz="602615">
              <a:defRPr sz="10001">
                <a:solidFill>
                  <a:srgbClr val="76D6FF"/>
                </a:solidFill>
              </a:defRPr>
            </a:pPr>
            <a:r>
              <a:t>a la </a:t>
            </a:r>
          </a:p>
          <a:p>
            <a:pPr defTabSz="602615">
              <a:defRPr sz="10001">
                <a:solidFill>
                  <a:srgbClr val="76D6FF"/>
                </a:solidFill>
              </a:defRPr>
            </a:pPr>
            <a:r>
              <a:t>conexión</a:t>
            </a:r>
          </a:p>
        </p:txBody>
      </p:sp>
      <p:pic>
        <p:nvPicPr>
          <p:cNvPr id="233" name="10 Hábitos que necesitas poner MÁS en práctica para reconocer la verdadera felicidad en tu vida.jpeg" descr="10 Hábitos que necesitas poner MÁS en práctica para reconocer la verdadera felicidad en tu vid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793" y="830898"/>
            <a:ext cx="9721133" cy="12054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f114600-0-o.jpeg" descr="f114600-0-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059" y="3373481"/>
            <a:ext cx="16346961" cy="802487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Arrow"/>
          <p:cNvSpPr/>
          <p:nvPr/>
        </p:nvSpPr>
        <p:spPr>
          <a:xfrm>
            <a:off x="14993543" y="7004667"/>
            <a:ext cx="7145530" cy="762502"/>
          </a:xfrm>
          <a:prstGeom prst="rightArrow">
            <a:avLst>
              <a:gd name="adj1" fmla="val 32000"/>
              <a:gd name="adj2" fmla="val 106597"/>
            </a:avLst>
          </a:prstGeom>
          <a:solidFill>
            <a:srgbClr val="0091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8EFA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7" name="Oval"/>
          <p:cNvSpPr/>
          <p:nvPr/>
        </p:nvSpPr>
        <p:spPr>
          <a:xfrm>
            <a:off x="14825614" y="4958525"/>
            <a:ext cx="8662902" cy="4144282"/>
          </a:xfrm>
          <a:prstGeom prst="ellipse">
            <a:avLst/>
          </a:prstGeom>
          <a:ln w="508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TOOL KIT…"/>
          <p:cNvSpPr txBox="1"/>
          <p:nvPr>
            <p:ph type="title"/>
          </p:nvPr>
        </p:nvSpPr>
        <p:spPr>
          <a:xfrm>
            <a:off x="2554584" y="1446178"/>
            <a:ext cx="19621501" cy="1803401"/>
          </a:xfrm>
          <a:prstGeom prst="rect">
            <a:avLst/>
          </a:prstGeom>
        </p:spPr>
        <p:txBody>
          <a:bodyPr/>
          <a:lstStyle/>
          <a:p>
            <a:pPr defTabSz="346709">
              <a:defRPr sz="4200">
                <a:solidFill>
                  <a:srgbClr val="C0C0C0"/>
                </a:solidFill>
              </a:defRPr>
            </a:pPr>
            <a:r>
              <a:t>TOOL KIT</a:t>
            </a:r>
          </a:p>
          <a:p>
            <a:pPr defTabSz="346709">
              <a:defRPr sz="4200">
                <a:solidFill>
                  <a:srgbClr val="C0C0C0"/>
                </a:solidFill>
              </a:defRPr>
            </a:pPr>
            <a:r>
              <a:t>PARA GESTIONARLO, MEJORAR NUESTRO ANIMO Y AUMENTAR PRODUCTIVIDAD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satOff val="1848"/>
            <a:lumOff val="-1526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nificación y técnica de estudi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z="8600">
                <a:solidFill>
                  <a:srgbClr val="C0C0C0"/>
                </a:solidFill>
              </a:defRPr>
            </a:lvl1pPr>
          </a:lstStyle>
          <a:p>
            <a:pPr/>
            <a:r>
              <a:t>Planificación y técnica de estudio</a:t>
            </a:r>
          </a:p>
        </p:txBody>
      </p:sp>
      <p:pic>
        <p:nvPicPr>
          <p:cNvPr id="241" name="WhatsApp Image 2021-11-17 at 11.59.50 PM (6).jpeg" descr="WhatsApp Image 2021-11-17 at 11.59.50 PM (6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0803" y="971085"/>
            <a:ext cx="12488028" cy="832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IG:  SALUDMENTALYBIENESTARESEN…"/>
          <p:cNvSpPr txBox="1"/>
          <p:nvPr/>
        </p:nvSpPr>
        <p:spPr>
          <a:xfrm>
            <a:off x="6724553" y="11963363"/>
            <a:ext cx="1005291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9300"/>
                </a:solidFill>
              </a:defRPr>
            </a:pPr>
            <a:r>
              <a:t>IG:  SALUDMENTALYBIENESTARESEN</a:t>
            </a:r>
          </a:p>
          <a:p>
            <a:pPr>
              <a:defRPr>
                <a:solidFill>
                  <a:srgbClr val="FF9300"/>
                </a:solidFill>
              </a:defRPr>
            </a:pPr>
            <a:r>
              <a:t>MAIL: </a:t>
            </a:r>
            <a:r>
              <a:rPr u="sng">
                <a:hlinkClick r:id="rId3" invalidUrl="" action="" tgtFrame="" tooltip="" history="1" highlightClick="0" endSnd="0"/>
              </a:rPr>
              <a:t>consejeria@esen.edu.sv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AE"/>
          <p:cNvSpPr txBox="1"/>
          <p:nvPr>
            <p:ph type="title"/>
          </p:nvPr>
        </p:nvSpPr>
        <p:spPr>
          <a:xfrm>
            <a:off x="-442339" y="355600"/>
            <a:ext cx="23050501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SAE</a:t>
            </a:r>
          </a:p>
        </p:txBody>
      </p:sp>
      <p:pic>
        <p:nvPicPr>
          <p:cNvPr id="245" name="WhatsApp Image 2021-11-17 at 11.31.17 PM (3).jpeg" descr="WhatsApp Image 2021-11-17 at 11.31.17 PM (3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47130" y="7888719"/>
            <a:ext cx="5295903" cy="529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WhatsApp Image 2021-11-17 at 11.31.17 PM (6).jpeg" descr="WhatsApp Image 2021-11-17 at 11.31.17 PM (6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2048" y="7888719"/>
            <a:ext cx="9347202" cy="529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racticar deporte o actividades recreativas…"/>
          <p:cNvSpPr txBox="1"/>
          <p:nvPr/>
        </p:nvSpPr>
        <p:spPr>
          <a:xfrm>
            <a:off x="3849941" y="4675248"/>
            <a:ext cx="17257087" cy="232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lnSpc>
                <a:spcPts val="6000"/>
              </a:lnSpc>
              <a:buClr>
                <a:srgbClr val="000000"/>
              </a:buClr>
              <a:buSzPct val="123000"/>
              <a:buFont typeface="Helvetica"/>
              <a:buChar char="•"/>
              <a:defRPr sz="3000">
                <a:solidFill>
                  <a:srgbClr val="D6D6D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 = SLEEP     </a:t>
            </a:r>
          </a:p>
          <a:p>
            <a:pPr marL="457200" indent="-317500" algn="l" defTabSz="457200">
              <a:lnSpc>
                <a:spcPts val="6000"/>
              </a:lnSpc>
              <a:buClr>
                <a:srgbClr val="000000"/>
              </a:buClr>
              <a:buSzPct val="123000"/>
              <a:buFont typeface="Helvetica"/>
              <a:buChar char="•"/>
              <a:defRPr sz="3000">
                <a:solidFill>
                  <a:srgbClr val="D6D6D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 = ALIMENTATION</a:t>
            </a:r>
          </a:p>
          <a:p>
            <a:pPr marL="457200" indent="-317500" algn="l" defTabSz="457200">
              <a:lnSpc>
                <a:spcPts val="6000"/>
              </a:lnSpc>
              <a:buClr>
                <a:srgbClr val="000000"/>
              </a:buClr>
              <a:buSzPct val="123000"/>
              <a:buFont typeface="Helvetica"/>
              <a:buChar char="•"/>
              <a:defRPr sz="3000">
                <a:solidFill>
                  <a:srgbClr val="D6D6D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 = EXCERCISE</a:t>
            </a:r>
          </a:p>
        </p:txBody>
      </p:sp>
      <p:pic>
        <p:nvPicPr>
          <p:cNvPr id="248" name="How To Feel More Alert In The Morning.png" descr="How To Feel More Alert In The Morning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635784" y="7888719"/>
            <a:ext cx="7368212" cy="5295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VIAS DE ESCAPE SAN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VIAS DE ESCAPE SANAS</a:t>
            </a:r>
          </a:p>
        </p:txBody>
      </p:sp>
      <p:pic>
        <p:nvPicPr>
          <p:cNvPr id="251" name="WhatsApp Image 2021-11-17 at 11.31.17 PM (10).jpeg" descr="WhatsApp Image 2021-11-17 at 11.31.17 PM (10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83" y="4086771"/>
            <a:ext cx="12207464" cy="812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WhatsApp Image 2021-11-17 at 11.31.17 PM (1).jpeg" descr="WhatsApp Image 2021-11-17 at 11.31.17 PM (1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87603" y="4086771"/>
            <a:ext cx="6508878" cy="812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WhatsApp Image 2021-11-17 at 11.59.50 PM (4).jpeg" descr="WhatsApp Image 2021-11-17 at 11.59.50 PM (4)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43726" y="4019891"/>
            <a:ext cx="4568012" cy="8127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"/>
          <p:cNvSpPr/>
          <p:nvPr/>
        </p:nvSpPr>
        <p:spPr>
          <a:xfrm>
            <a:off x="7610456" y="9021823"/>
            <a:ext cx="14336386" cy="900529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Múltiples necesidades que se satisfacen a partir de actividades…"/>
          <p:cNvSpPr txBox="1"/>
          <p:nvPr/>
        </p:nvSpPr>
        <p:spPr>
          <a:xfrm>
            <a:off x="7797342" y="9129187"/>
            <a:ext cx="1385486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4000">
                <a:solidFill>
                  <a:srgbClr val="4242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ALERTA                     CONEXION</a:t>
            </a:r>
          </a:p>
        </p:txBody>
      </p:sp>
      <p:sp>
        <p:nvSpPr>
          <p:cNvPr id="256" name="Line"/>
          <p:cNvSpPr/>
          <p:nvPr/>
        </p:nvSpPr>
        <p:spPr>
          <a:xfrm flipV="1">
            <a:off x="13345240" y="9472087"/>
            <a:ext cx="1909067" cy="1"/>
          </a:xfrm>
          <a:prstGeom prst="line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-76200" y="-63500"/>
            <a:ext cx="24536400" cy="13817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2" name="Porqué es importante aprender destrezas para…"/>
          <p:cNvSpPr txBox="1"/>
          <p:nvPr/>
        </p:nvSpPr>
        <p:spPr>
          <a:xfrm>
            <a:off x="5103909" y="1397677"/>
            <a:ext cx="13451308" cy="172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6300"/>
              </a:lnSpc>
              <a:defRPr i="1" sz="4100">
                <a:solidFill>
                  <a:srgbClr val="FFD479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¿Cómo queremos vivir nuestra experiencia académica en ESEN?</a:t>
            </a:r>
          </a:p>
        </p:txBody>
      </p:sp>
      <p:pic>
        <p:nvPicPr>
          <p:cNvPr id="143" name="WhatsApp Image 2021-11-17 at 11.31.17 PM (9).jpeg" descr="WhatsApp Image 2021-11-17 at 11.31.17 PM (9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5378" y="3768837"/>
            <a:ext cx="13876626" cy="9251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DUCAR TU VOZ INTERIOR…"/>
          <p:cNvSpPr txBox="1"/>
          <p:nvPr>
            <p:ph type="title"/>
          </p:nvPr>
        </p:nvSpPr>
        <p:spPr>
          <a:xfrm>
            <a:off x="673100" y="4127500"/>
            <a:ext cx="11049000" cy="5461000"/>
          </a:xfrm>
          <a:prstGeom prst="rect">
            <a:avLst/>
          </a:prstGeom>
        </p:spPr>
        <p:txBody>
          <a:bodyPr/>
          <a:lstStyle/>
          <a:p>
            <a:pPr defTabSz="701675">
              <a:defRPr sz="6460">
                <a:solidFill>
                  <a:srgbClr val="D6D6D6"/>
                </a:solidFill>
              </a:defRPr>
            </a:pPr>
            <a:r>
              <a:t>EDUCAR TU VOZ INTERIOR</a:t>
            </a:r>
          </a:p>
          <a:p>
            <a:pPr defTabSz="701675">
              <a:defRPr sz="6460">
                <a:solidFill>
                  <a:srgbClr val="D6D6D6"/>
                </a:solidFill>
              </a:defRPr>
            </a:pPr>
          </a:p>
          <a:p>
            <a:pPr defTabSz="701675">
              <a:defRPr sz="6460">
                <a:solidFill>
                  <a:srgbClr val="D6D6D6"/>
                </a:solidFill>
              </a:defRPr>
            </a:pPr>
            <a:r>
              <a:t>Atender y tener conciencia de tu experiencia en el presente</a:t>
            </a:r>
          </a:p>
        </p:txBody>
      </p:sp>
      <p:pic>
        <p:nvPicPr>
          <p:cNvPr id="259" name="WhatsApp Image 2021-11-17 at 11.31.17 PM (2).jpeg" descr="WhatsApp Image 2021-11-17 at 11.31.17 PM (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6778" y="2208539"/>
            <a:ext cx="10471249" cy="1047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satOff val="1848"/>
            <a:lumOff val="-1526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¡MAS QUE “CONTROLAR”, APRENDAMOS A “ATENDER” TUS NECESIDADES  Y ACTUAR EN CONSECUENCIA!"/>
          <p:cNvSpPr txBox="1"/>
          <p:nvPr>
            <p:ph type="body" idx="1"/>
          </p:nvPr>
        </p:nvSpPr>
        <p:spPr>
          <a:xfrm>
            <a:off x="2997043" y="-18837"/>
            <a:ext cx="18389914" cy="8368874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z="4000">
                <a:solidFill>
                  <a:srgbClr val="D6D6D6"/>
                </a:solidFill>
              </a:defRPr>
            </a:pPr>
          </a:p>
          <a:p>
            <a:pPr defTabSz="457200">
              <a:spcBef>
                <a:spcPts val="1200"/>
              </a:spcBef>
              <a:defRPr sz="4000">
                <a:solidFill>
                  <a:srgbClr val="D6D6D6"/>
                </a:solidFill>
              </a:defRPr>
            </a:pPr>
            <a:r>
              <a:t>¡MAS QUE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“CONTROLAR”, </a:t>
            </a:r>
            <a:r>
              <a:t>APRENDAMOS A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“ATENDER” </a:t>
            </a:r>
            <a:r>
              <a:t>TUS NECESIDADES  Y ACTUAR EN CONSECUENCIA!</a:t>
            </a:r>
          </a:p>
        </p:txBody>
      </p:sp>
      <p:pic>
        <p:nvPicPr>
          <p:cNvPr id="262" name="WhatsApp Image 2021-11-18 at 12.27.36 AM.jpeg" descr="WhatsApp Image 2021-11-18 at 12.27.36 AM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7267"/>
          <a:stretch>
            <a:fillRect/>
          </a:stretch>
        </p:blipFill>
        <p:spPr>
          <a:xfrm>
            <a:off x="3172221" y="2134997"/>
            <a:ext cx="18039658" cy="1119351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63" name="¡Gracias!"/>
          <p:cNvSpPr txBox="1"/>
          <p:nvPr>
            <p:ph type="title"/>
          </p:nvPr>
        </p:nvSpPr>
        <p:spPr>
          <a:xfrm>
            <a:off x="4667925" y="3738393"/>
            <a:ext cx="11049001" cy="5461001"/>
          </a:xfrm>
          <a:prstGeom prst="rect">
            <a:avLst/>
          </a:prstGeom>
        </p:spPr>
        <p:txBody>
          <a:bodyPr/>
          <a:lstStyle>
            <a:lvl1pPr>
              <a:defRPr b="1" sz="7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¡Gracias!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ront view of a red Ducati motorcycle" descr="Front view of a red Ducati motorcycl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529" t="0" r="11847" b="11205"/>
          <a:stretch>
            <a:fillRect/>
          </a:stretch>
        </p:blipFill>
        <p:spPr>
          <a:xfrm>
            <a:off x="12573000" y="1511300"/>
            <a:ext cx="10045700" cy="10769600"/>
          </a:xfrm>
          <a:prstGeom prst="rect">
            <a:avLst/>
          </a:prstGeom>
        </p:spPr>
      </p:pic>
      <p:sp>
        <p:nvSpPr>
          <p:cNvPr id="146" name="estrés 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estrés 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ANSIEDAD</a:t>
            </a:r>
          </a:p>
        </p:txBody>
      </p:sp>
      <p:pic>
        <p:nvPicPr>
          <p:cNvPr id="147" name="The Magic Quarter Second - The Best Brain Possible.png" descr="The Magic Quarter Second - The Best Brain Possib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2524" y="1406443"/>
            <a:ext cx="11648781" cy="11648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¿Qué es el estré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C0C0"/>
                </a:solidFill>
              </a:defRPr>
            </a:lvl1pPr>
          </a:lstStyle>
          <a:p>
            <a:pPr/>
            <a:r>
              <a:t>¿Qué es el estrés?</a:t>
            </a:r>
          </a:p>
        </p:txBody>
      </p:sp>
      <p:sp>
        <p:nvSpPr>
          <p:cNvPr id="150" name="Reacción normal frente a las exigencias y demandas a las que nos enfrentamo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6D6D6"/>
                </a:solidFill>
              </a:defRPr>
            </a:pPr>
            <a:r>
              <a:rPr>
                <a:solidFill>
                  <a:srgbClr val="FF9300"/>
                </a:solidFill>
              </a:rPr>
              <a:t>Reacción normal</a:t>
            </a:r>
            <a:r>
              <a:t> frente a las exigencias y demandas a las que nos enfrentamos.</a:t>
            </a:r>
          </a:p>
          <a:p>
            <a:pPr>
              <a:defRPr>
                <a:solidFill>
                  <a:srgbClr val="D6D6D6"/>
                </a:solidFill>
              </a:defRPr>
            </a:pPr>
          </a:p>
          <a:p>
            <a:pPr>
              <a:defRPr>
                <a:solidFill>
                  <a:srgbClr val="D6D6D6"/>
                </a:solidFill>
              </a:defRPr>
            </a:pPr>
            <a:r>
              <a:t>Esta reacción nos </a:t>
            </a:r>
            <a:r>
              <a:rPr>
                <a:solidFill>
                  <a:srgbClr val="FF9300"/>
                </a:solidFill>
              </a:rPr>
              <a:t>activa y moviliza</a:t>
            </a:r>
            <a:r>
              <a:t> para responder con eficacia y conseguir nuestras metas y objetivos.</a:t>
            </a:r>
          </a:p>
        </p:txBody>
      </p:sp>
      <p:sp>
        <p:nvSpPr>
          <p:cNvPr id="151" name="“Conjunto de reacciones fisiológicas que prepara el organismo para la acción” (OMS)"/>
          <p:cNvSpPr txBox="1"/>
          <p:nvPr/>
        </p:nvSpPr>
        <p:spPr>
          <a:xfrm>
            <a:off x="1141785" y="-784717"/>
            <a:ext cx="22891343" cy="886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5300"/>
              </a:spcBef>
              <a:defRPr sz="5200">
                <a:solidFill>
                  <a:srgbClr val="FF9300"/>
                </a:solidFill>
              </a:defRPr>
            </a:lvl1pPr>
          </a:lstStyle>
          <a:p>
            <a:pPr/>
            <a:r>
              <a:t>“Conjunto de reacciones fisiológicas que prepara el organismo para la acción” (OMS)</a:t>
            </a:r>
          </a:p>
        </p:txBody>
      </p:sp>
      <p:pic>
        <p:nvPicPr>
          <p:cNvPr id="152" name="Would You Be Able To Recognize These 4 Brain Tumor Symptoms?.jpg" descr="Would You Be Able To Recognize These 4 Brain Tumor Symptoms?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70727" y="5463505"/>
            <a:ext cx="11509445" cy="7308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mociones y el organismo"/>
          <p:cNvSpPr txBox="1"/>
          <p:nvPr>
            <p:ph type="title"/>
          </p:nvPr>
        </p:nvSpPr>
        <p:spPr>
          <a:xfrm>
            <a:off x="2381250" y="1384662"/>
            <a:ext cx="19621500" cy="1803401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rgbClr val="C0C0C0"/>
                </a:solidFill>
              </a:defRPr>
            </a:lvl1pPr>
          </a:lstStyle>
          <a:p>
            <a:pPr/>
            <a:r>
              <a:t>Emociones y el organismo</a:t>
            </a:r>
          </a:p>
        </p:txBody>
      </p:sp>
      <p:sp>
        <p:nvSpPr>
          <p:cNvPr id="155" name="Situación de peligro                    Mecanismo de sobrevivencia"/>
          <p:cNvSpPr txBox="1"/>
          <p:nvPr>
            <p:ph type="body" sz="quarter" idx="1"/>
          </p:nvPr>
        </p:nvSpPr>
        <p:spPr>
          <a:xfrm>
            <a:off x="2102255" y="3731738"/>
            <a:ext cx="19621501" cy="1600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Situación de peligro                    Mecanismo de sobrevivencia  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9870872" y="4146685"/>
            <a:ext cx="190906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57" name="Sirena de policía intermitente de emergencia | Vector Premium.jpg" descr="Sirena de policía intermitente de emergencia | Vector Premi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334" y="5105307"/>
            <a:ext cx="7911669" cy="791166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Cortisol"/>
          <p:cNvSpPr txBox="1"/>
          <p:nvPr/>
        </p:nvSpPr>
        <p:spPr>
          <a:xfrm>
            <a:off x="15433592" y="6770991"/>
            <a:ext cx="7561244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cap="all" sz="10000">
                <a:solidFill>
                  <a:srgbClr val="D6D6D6"/>
                </a:solidFill>
              </a:defRPr>
            </a:lvl1pPr>
          </a:lstStyle>
          <a:p>
            <a:pPr/>
            <a:r>
              <a:t>Cortisol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f114600-0-o.jpeg" descr="f114600-0-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8422" y="2042202"/>
            <a:ext cx="15629700" cy="7672762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61" name="Exigencias Externas"/>
          <p:cNvSpPr txBox="1"/>
          <p:nvPr/>
        </p:nvSpPr>
        <p:spPr>
          <a:xfrm>
            <a:off x="3597929" y="9711385"/>
            <a:ext cx="11161902" cy="78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700"/>
              </a:lnSpc>
              <a:defRPr sz="3500">
                <a:solidFill>
                  <a:srgbClr val="FF9300"/>
                </a:solidFill>
              </a:defRPr>
            </a:lvl1pPr>
          </a:lstStyle>
          <a:p>
            <a:pPr/>
            <a:r>
              <a:t>Exigencias Externas</a:t>
            </a:r>
          </a:p>
        </p:txBody>
      </p:sp>
      <p:sp>
        <p:nvSpPr>
          <p:cNvPr id="162" name="Exigencias Internas"/>
          <p:cNvSpPr txBox="1"/>
          <p:nvPr/>
        </p:nvSpPr>
        <p:spPr>
          <a:xfrm>
            <a:off x="15073083" y="9711385"/>
            <a:ext cx="9591232" cy="78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700"/>
              </a:lnSpc>
              <a:defRPr sz="3500">
                <a:solidFill>
                  <a:srgbClr val="FF9300"/>
                </a:solidFill>
              </a:defRPr>
            </a:lvl1pPr>
          </a:lstStyle>
          <a:p>
            <a:pPr/>
            <a:r>
              <a:t>Exigencias Internas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isiológicos"/>
          <p:cNvSpPr txBox="1"/>
          <p:nvPr>
            <p:ph type="title"/>
          </p:nvPr>
        </p:nvSpPr>
        <p:spPr>
          <a:xfrm>
            <a:off x="839920" y="1549356"/>
            <a:ext cx="7805455" cy="2229642"/>
          </a:xfrm>
          <a:prstGeom prst="rect">
            <a:avLst/>
          </a:prstGeom>
        </p:spPr>
        <p:txBody>
          <a:bodyPr/>
          <a:lstStyle>
            <a:lvl1pPr defTabSz="718184">
              <a:defRPr sz="7394">
                <a:solidFill>
                  <a:srgbClr val="FF9300"/>
                </a:solidFill>
              </a:defRPr>
            </a:lvl1pPr>
          </a:lstStyle>
          <a:p>
            <a:pPr/>
            <a:r>
              <a:t>Fisiológicos</a:t>
            </a:r>
          </a:p>
        </p:txBody>
      </p:sp>
      <p:sp>
        <p:nvSpPr>
          <p:cNvPr id="165" name="Aceleración del pulso, respiración agitada, problemas digestivos"/>
          <p:cNvSpPr txBox="1"/>
          <p:nvPr>
            <p:ph type="body" sz="quarter" idx="1"/>
          </p:nvPr>
        </p:nvSpPr>
        <p:spPr>
          <a:xfrm>
            <a:off x="-80227" y="3303785"/>
            <a:ext cx="10492263" cy="210884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BEBEB"/>
                </a:solidFill>
              </a:defRPr>
            </a:lvl1pPr>
          </a:lstStyle>
          <a:p>
            <a:pPr/>
            <a:r>
              <a:t>Aceleración del pulso, respiración agitada, problemas digestivos</a:t>
            </a:r>
          </a:p>
        </p:txBody>
      </p:sp>
      <p:sp>
        <p:nvSpPr>
          <p:cNvPr id="166" name="cognitivoS"/>
          <p:cNvSpPr txBox="1"/>
          <p:nvPr/>
        </p:nvSpPr>
        <p:spPr>
          <a:xfrm>
            <a:off x="-560863" y="9353432"/>
            <a:ext cx="9110868" cy="322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635634">
              <a:defRPr cap="all" sz="7700">
                <a:solidFill>
                  <a:srgbClr val="FF9300"/>
                </a:solidFill>
              </a:defRPr>
            </a:pPr>
            <a:r>
              <a:t>cognitivoS</a:t>
            </a:r>
          </a:p>
          <a:p>
            <a:pPr defTabSz="635634">
              <a:defRPr cap="all" sz="7700">
                <a:solidFill>
                  <a:srgbClr val="FF9300"/>
                </a:solidFill>
              </a:defRPr>
            </a:pPr>
          </a:p>
        </p:txBody>
      </p:sp>
      <p:sp>
        <p:nvSpPr>
          <p:cNvPr id="167" name="Afectación en el razonamiento, concentración, memoria, pensamientos negativos"/>
          <p:cNvSpPr txBox="1"/>
          <p:nvPr/>
        </p:nvSpPr>
        <p:spPr>
          <a:xfrm>
            <a:off x="-80227" y="10843631"/>
            <a:ext cx="10492263" cy="210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defTabSz="792479">
              <a:defRPr sz="4608">
                <a:solidFill>
                  <a:srgbClr val="EBEBEB"/>
                </a:solidFill>
              </a:defRPr>
            </a:pPr>
            <a:r>
              <a:t>Afectación en el razonamiento, concentración, memoria, pensamientos negativos</a:t>
            </a:r>
          </a:p>
        </p:txBody>
      </p:sp>
      <p:sp>
        <p:nvSpPr>
          <p:cNvPr id="168" name="Conductuales"/>
          <p:cNvSpPr txBox="1"/>
          <p:nvPr/>
        </p:nvSpPr>
        <p:spPr>
          <a:xfrm>
            <a:off x="14647222" y="1649487"/>
            <a:ext cx="8363046" cy="270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528319">
              <a:defRPr cap="all" sz="6400">
                <a:solidFill>
                  <a:srgbClr val="FF9300"/>
                </a:solidFill>
              </a:defRPr>
            </a:pPr>
            <a:r>
              <a:t>Conductuales</a:t>
            </a:r>
          </a:p>
          <a:p>
            <a:pPr defTabSz="528319">
              <a:defRPr cap="all" sz="6400">
                <a:solidFill>
                  <a:srgbClr val="FF9300"/>
                </a:solidFill>
              </a:defRPr>
            </a:pPr>
          </a:p>
        </p:txBody>
      </p:sp>
      <p:sp>
        <p:nvSpPr>
          <p:cNvPr id="169" name="Emocionales"/>
          <p:cNvSpPr txBox="1"/>
          <p:nvPr/>
        </p:nvSpPr>
        <p:spPr>
          <a:xfrm>
            <a:off x="15164119" y="9554786"/>
            <a:ext cx="9110868" cy="322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635634">
              <a:defRPr cap="all" sz="7700">
                <a:solidFill>
                  <a:srgbClr val="FF9300"/>
                </a:solidFill>
              </a:defRPr>
            </a:pPr>
            <a:r>
              <a:t>Emocionales</a:t>
            </a:r>
          </a:p>
          <a:p>
            <a:pPr defTabSz="635634">
              <a:defRPr cap="all" sz="7700">
                <a:solidFill>
                  <a:srgbClr val="FF9300"/>
                </a:solidFill>
              </a:defRPr>
            </a:pPr>
          </a:p>
        </p:txBody>
      </p:sp>
      <p:sp>
        <p:nvSpPr>
          <p:cNvPr id="170" name="Hábitos desordenados de alimentación y descanso, consumo de alcohol y sustancia"/>
          <p:cNvSpPr txBox="1"/>
          <p:nvPr/>
        </p:nvSpPr>
        <p:spPr>
          <a:xfrm>
            <a:off x="12825335" y="3111177"/>
            <a:ext cx="10492264" cy="210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4800">
                <a:solidFill>
                  <a:srgbClr val="EBEBEB"/>
                </a:solidFill>
              </a:defRPr>
            </a:lvl1pPr>
          </a:lstStyle>
          <a:p>
            <a:pPr/>
            <a:r>
              <a:t>Hábitos desordenados de alimentación y descanso, consumo de alcohol y sustancia</a:t>
            </a:r>
          </a:p>
        </p:txBody>
      </p:sp>
      <p:sp>
        <p:nvSpPr>
          <p:cNvPr id="171" name="Temor, aprehensión, irritabilidad, sentimiento de impotencia, tristeza"/>
          <p:cNvSpPr txBox="1"/>
          <p:nvPr/>
        </p:nvSpPr>
        <p:spPr>
          <a:xfrm>
            <a:off x="13297515" y="10843631"/>
            <a:ext cx="10492264" cy="210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4800">
                <a:solidFill>
                  <a:srgbClr val="EBEBEB"/>
                </a:solidFill>
              </a:defRPr>
            </a:lvl1pPr>
          </a:lstStyle>
          <a:p>
            <a:pPr/>
            <a:r>
              <a:t>Temor, aprehensión, irritabilidad, sentimiento de impotencia, tristeza</a:t>
            </a:r>
          </a:p>
        </p:txBody>
      </p:sp>
      <p:pic>
        <p:nvPicPr>
          <p:cNvPr id="172" name="WhatsApp Image 2021-11-17 at 11.31.17 PM (7).jpeg" descr="WhatsApp Image 2021-11-17 at 11.31.17 PM (7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3184" y="5479141"/>
            <a:ext cx="8114641" cy="423948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¡Lo que piensas importa!"/>
          <p:cNvSpPr txBox="1"/>
          <p:nvPr>
            <p:ph type="title"/>
          </p:nvPr>
        </p:nvSpPr>
        <p:spPr>
          <a:xfrm>
            <a:off x="673100" y="3127032"/>
            <a:ext cx="11049000" cy="546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C0C0"/>
                </a:solidFill>
              </a:defRPr>
            </a:lvl1pPr>
          </a:lstStyle>
          <a:p>
            <a:pPr/>
            <a:r>
              <a:t>¡Lo que piensas importa!</a:t>
            </a:r>
          </a:p>
        </p:txBody>
      </p:sp>
      <p:pic>
        <p:nvPicPr>
          <p:cNvPr id="175" name="عواطف.jpg" descr="عواط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7700" y="1682819"/>
            <a:ext cx="11049000" cy="1104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33706"/>
            <a:satOff val="8281"/>
            <a:lumOff val="-2726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istorsiones de pensamiento"/>
          <p:cNvSpPr txBox="1"/>
          <p:nvPr>
            <p:ph type="title"/>
          </p:nvPr>
        </p:nvSpPr>
        <p:spPr>
          <a:xfrm>
            <a:off x="2055825" y="593182"/>
            <a:ext cx="19621501" cy="1803401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D6D6D6"/>
                </a:solidFill>
              </a:defRPr>
            </a:lvl1pPr>
          </a:lstStyle>
          <a:p>
            <a:pPr/>
            <a:r>
              <a:t>distorsiones de pensamiento</a:t>
            </a:r>
          </a:p>
        </p:txBody>
      </p:sp>
      <p:pic>
        <p:nvPicPr>
          <p:cNvPr id="178" name="WhatsApp Image 2021-11-17 at 11.59.50 PM (2).jpeg" descr="WhatsApp Image 2021-11-17 at 11.59.50 PM (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3240" y="3393724"/>
            <a:ext cx="11817520" cy="88631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No soy buena en esto"/>
          <p:cNvGrpSpPr/>
          <p:nvPr/>
        </p:nvGrpSpPr>
        <p:grpSpPr>
          <a:xfrm>
            <a:off x="2862335" y="3040265"/>
            <a:ext cx="3746046" cy="1738850"/>
            <a:chOff x="-29" y="273363"/>
            <a:chExt cx="3746044" cy="1738849"/>
          </a:xfrm>
        </p:grpSpPr>
        <p:sp>
          <p:nvSpPr>
            <p:cNvPr id="179" name="Quote Bubble"/>
            <p:cNvSpPr/>
            <p:nvPr/>
          </p:nvSpPr>
          <p:spPr>
            <a:xfrm>
              <a:off x="-30" y="273363"/>
              <a:ext cx="3746046" cy="1738850"/>
            </a:xfrm>
            <a:prstGeom prst="wedgeEllipseCallout">
              <a:avLst>
                <a:gd name="adj1" fmla="val 30223"/>
                <a:gd name="adj2" fmla="val 7629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0" name="¡No soy buena en esto!"/>
            <p:cNvSpPr txBox="1"/>
            <p:nvPr/>
          </p:nvSpPr>
          <p:spPr>
            <a:xfrm>
              <a:off x="548595" y="622087"/>
              <a:ext cx="2648855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9300"/>
                  </a:solidFill>
                </a:defRPr>
              </a:lvl1pPr>
            </a:lstStyle>
            <a:p>
              <a:pPr/>
              <a:r>
                <a:t>¡No soy buena en esto!</a:t>
              </a:r>
            </a:p>
          </p:txBody>
        </p:sp>
      </p:grpSp>
      <p:grpSp>
        <p:nvGrpSpPr>
          <p:cNvPr id="184" name="!No voy a poder!"/>
          <p:cNvGrpSpPr/>
          <p:nvPr/>
        </p:nvGrpSpPr>
        <p:grpSpPr>
          <a:xfrm>
            <a:off x="1687597" y="5422796"/>
            <a:ext cx="4486722" cy="2082657"/>
            <a:chOff x="0" y="0"/>
            <a:chExt cx="4486720" cy="2082655"/>
          </a:xfrm>
        </p:grpSpPr>
        <p:sp>
          <p:nvSpPr>
            <p:cNvPr id="182" name="Quote Bubble"/>
            <p:cNvSpPr/>
            <p:nvPr/>
          </p:nvSpPr>
          <p:spPr>
            <a:xfrm>
              <a:off x="0" y="0"/>
              <a:ext cx="4486721" cy="2082656"/>
            </a:xfrm>
            <a:prstGeom prst="wedgeEllipseCallout">
              <a:avLst>
                <a:gd name="adj1" fmla="val 59038"/>
                <a:gd name="adj2" fmla="val 4872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¡No voy a poder!"/>
            <p:cNvSpPr txBox="1"/>
            <p:nvPr/>
          </p:nvSpPr>
          <p:spPr>
            <a:xfrm>
              <a:off x="657065" y="417673"/>
              <a:ext cx="3172591" cy="1247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9300"/>
                  </a:solidFill>
                </a:defRPr>
              </a:lvl1pPr>
            </a:lstStyle>
            <a:p>
              <a:pPr/>
              <a:r>
                <a:t>¡No voy a poder!</a:t>
              </a:r>
            </a:p>
          </p:txBody>
        </p:sp>
      </p:grpSp>
      <p:grpSp>
        <p:nvGrpSpPr>
          <p:cNvPr id="187" name="Ya de nada sirve, no saldré a tiempo"/>
          <p:cNvGrpSpPr/>
          <p:nvPr/>
        </p:nvGrpSpPr>
        <p:grpSpPr>
          <a:xfrm>
            <a:off x="18144173" y="3082053"/>
            <a:ext cx="5298578" cy="2234120"/>
            <a:chOff x="0" y="0"/>
            <a:chExt cx="5298577" cy="2234119"/>
          </a:xfrm>
        </p:grpSpPr>
        <p:sp>
          <p:nvSpPr>
            <p:cNvPr id="185" name="Quote Bubble"/>
            <p:cNvSpPr/>
            <p:nvPr/>
          </p:nvSpPr>
          <p:spPr>
            <a:xfrm>
              <a:off x="0" y="0"/>
              <a:ext cx="5298578" cy="2234120"/>
            </a:xfrm>
            <a:prstGeom prst="wedgeEllipseCallout">
              <a:avLst>
                <a:gd name="adj1" fmla="val -21814"/>
                <a:gd name="adj2" fmla="val 8479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6" name="¡Ya de nada sirve, no saldré a tiempo!"/>
            <p:cNvSpPr txBox="1"/>
            <p:nvPr/>
          </p:nvSpPr>
          <p:spPr>
            <a:xfrm>
              <a:off x="775958" y="582618"/>
              <a:ext cx="3746662" cy="1068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9300"/>
                  </a:solidFill>
                </a:defRPr>
              </a:lvl1pPr>
            </a:lstStyle>
            <a:p>
              <a:pPr/>
              <a:r>
                <a:t>¡Ya de nada sirve, no saldré a tiempo!</a:t>
              </a:r>
            </a:p>
          </p:txBody>
        </p:sp>
      </p:grpSp>
      <p:grpSp>
        <p:nvGrpSpPr>
          <p:cNvPr id="190" name="!Es inutil intentarlo!"/>
          <p:cNvGrpSpPr/>
          <p:nvPr/>
        </p:nvGrpSpPr>
        <p:grpSpPr>
          <a:xfrm>
            <a:off x="1717515" y="9039732"/>
            <a:ext cx="3746047" cy="1738849"/>
            <a:chOff x="0" y="0"/>
            <a:chExt cx="3746046" cy="1738847"/>
          </a:xfrm>
        </p:grpSpPr>
        <p:sp>
          <p:nvSpPr>
            <p:cNvPr id="188" name="Quote Bubble"/>
            <p:cNvSpPr/>
            <p:nvPr/>
          </p:nvSpPr>
          <p:spPr>
            <a:xfrm>
              <a:off x="0" y="0"/>
              <a:ext cx="3746047" cy="1738848"/>
            </a:xfrm>
            <a:prstGeom prst="wedgeEllipseCallout">
              <a:avLst>
                <a:gd name="adj1" fmla="val 71624"/>
                <a:gd name="adj2" fmla="val -1307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9" name="¡Es inutil intentarlo!"/>
            <p:cNvSpPr txBox="1"/>
            <p:nvPr/>
          </p:nvSpPr>
          <p:spPr>
            <a:xfrm>
              <a:off x="548595" y="348723"/>
              <a:ext cx="2648855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9300"/>
                  </a:solidFill>
                </a:defRPr>
              </a:lvl1pPr>
            </a:lstStyle>
            <a:p>
              <a:pPr/>
              <a:r>
                <a:t>¡Es inutil intentarlo!</a:t>
              </a:r>
            </a:p>
          </p:txBody>
        </p:sp>
      </p:grpSp>
      <p:grpSp>
        <p:nvGrpSpPr>
          <p:cNvPr id="193" name="!Soy un desastre!"/>
          <p:cNvGrpSpPr/>
          <p:nvPr/>
        </p:nvGrpSpPr>
        <p:grpSpPr>
          <a:xfrm>
            <a:off x="18592403" y="7750197"/>
            <a:ext cx="3746047" cy="1738850"/>
            <a:chOff x="0" y="0"/>
            <a:chExt cx="3746046" cy="1738849"/>
          </a:xfrm>
        </p:grpSpPr>
        <p:sp>
          <p:nvSpPr>
            <p:cNvPr id="191" name="Quote Bubble"/>
            <p:cNvSpPr/>
            <p:nvPr/>
          </p:nvSpPr>
          <p:spPr>
            <a:xfrm>
              <a:off x="0" y="0"/>
              <a:ext cx="3746047" cy="1738850"/>
            </a:xfrm>
            <a:prstGeom prst="wedgeEllipseCallout">
              <a:avLst>
                <a:gd name="adj1" fmla="val -59886"/>
                <a:gd name="adj2" fmla="val 67759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2" name="¡Soy un desastre!"/>
            <p:cNvSpPr txBox="1"/>
            <p:nvPr/>
          </p:nvSpPr>
          <p:spPr>
            <a:xfrm>
              <a:off x="548595" y="348724"/>
              <a:ext cx="2648855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9300"/>
                  </a:solidFill>
                </a:defRPr>
              </a:lvl1pPr>
            </a:lstStyle>
            <a:p>
              <a:pPr/>
              <a:r>
                <a:t>¡Soy un desastre!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